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8" r:id="rId5"/>
    <p:sldId id="258" r:id="rId6"/>
    <p:sldId id="259" r:id="rId7"/>
    <p:sldId id="260" r:id="rId8"/>
    <p:sldId id="266" r:id="rId9"/>
    <p:sldId id="264" r:id="rId10"/>
    <p:sldId id="261" r:id="rId11"/>
    <p:sldId id="269" r:id="rId12"/>
    <p:sldId id="265" r:id="rId13"/>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bg>
      <p:bgRef idx="1001">
        <a:schemeClr val="bg2"/>
      </p:bgRef>
    </p:bg>
    <p:spTree>
      <p:nvGrpSpPr>
        <p:cNvPr id="1" name=""/>
        <p:cNvGrpSpPr/>
        <p:nvPr/>
      </p:nvGrpSpPr>
      <p:grpSpPr>
        <a:xfrm>
          <a:off x="0" y="0"/>
          <a:ext cx="0" cy="0"/>
          <a:chOff x="0" y="0"/>
          <a:chExt cx="0" cy="0"/>
        </a:xfrm>
      </p:grpSpPr>
      <p:sp>
        <p:nvSpPr>
          <p:cNvPr id="7" name="Rektangel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2362200" y="4038600"/>
            <a:ext cx="6477000" cy="1828800"/>
          </a:xfrm>
        </p:spPr>
        <p:txBody>
          <a:bodyPr anchor="b"/>
          <a:lstStyle>
            <a:lvl1pPr>
              <a:defRPr cap="all" baseline="0"/>
            </a:lvl1pPr>
          </a:lstStyle>
          <a:p>
            <a:r>
              <a:rPr kumimoji="0" lang="da-DK" smtClean="0"/>
              <a:t>Klik for at redigere titeltypografi i masteren</a:t>
            </a:r>
            <a:endParaRPr kumimoji="0" lang="en-US"/>
          </a:p>
        </p:txBody>
      </p:sp>
      <p:sp>
        <p:nvSpPr>
          <p:cNvPr id="9" name="Undertitel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a-DK" smtClean="0"/>
              <a:t>Klik for at redigere undertiteltypografien i masteren</a:t>
            </a:r>
            <a:endParaRPr kumimoji="0" lang="en-US"/>
          </a:p>
        </p:txBody>
      </p:sp>
      <p:sp>
        <p:nvSpPr>
          <p:cNvPr id="28" name="Pladsholder til dato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28AD09-A4A8-4F47-B32D-696033B10477}" type="datetimeFigureOut">
              <a:rPr lang="da-DK" smtClean="0"/>
              <a:pPr/>
              <a:t>24-09-2009</a:t>
            </a:fld>
            <a:endParaRPr lang="da-DK"/>
          </a:p>
        </p:txBody>
      </p:sp>
      <p:sp>
        <p:nvSpPr>
          <p:cNvPr id="17" name="Pladsholder til sidefod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da-DK"/>
          </a:p>
        </p:txBody>
      </p:sp>
      <p:sp>
        <p:nvSpPr>
          <p:cNvPr id="29" name="Pladsholder til diasnumm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9022DF9-6A68-4E8E-97A2-617B3686B870}" type="slidenum">
              <a:rPr lang="da-DK" smtClean="0"/>
              <a:pPr/>
              <a:t>‹nr.›</a:t>
            </a:fld>
            <a:endParaRPr lang="da-DK"/>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smtClean="0"/>
              <a:t>Klik for at redigere titeltypografi i masteren</a:t>
            </a:r>
            <a:endParaRPr kumimoji="0" lang="en-US"/>
          </a:p>
        </p:txBody>
      </p:sp>
      <p:sp>
        <p:nvSpPr>
          <p:cNvPr id="3" name="Pladsholder til lodret titel 2"/>
          <p:cNvSpPr>
            <a:spLocks noGrp="1"/>
          </p:cNvSpPr>
          <p:nvPr>
            <p:ph type="body" orient="vert" idx="1"/>
          </p:nvPr>
        </p:nvSpPr>
        <p:spPr/>
        <p:txBody>
          <a:bodyPr vert="eaVer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p>
            <a:fld id="{ED28AD09-A4A8-4F47-B32D-696033B10477}" type="datetimeFigureOut">
              <a:rPr lang="da-DK" smtClean="0"/>
              <a:pPr/>
              <a:t>24-09-2009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9022DF9-6A68-4E8E-97A2-617B3686B870}"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bg>
      <p:bgRef idx="1001">
        <a:schemeClr val="bg1"/>
      </p:bgRef>
    </p:bg>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53200" y="609600"/>
            <a:ext cx="2057400" cy="5516563"/>
          </a:xfrm>
        </p:spPr>
        <p:txBody>
          <a:bodyPr vert="eaVert"/>
          <a:lstStyle/>
          <a:p>
            <a:r>
              <a:rPr kumimoji="0" lang="da-DK" smtClean="0"/>
              <a:t>Klik for at redigere titeltypografi i masteren</a:t>
            </a:r>
            <a:endParaRPr kumimoji="0" lang="en-US"/>
          </a:p>
        </p:txBody>
      </p:sp>
      <p:sp>
        <p:nvSpPr>
          <p:cNvPr id="3" name="Pladsholder til lodret titel 2"/>
          <p:cNvSpPr>
            <a:spLocks noGrp="1"/>
          </p:cNvSpPr>
          <p:nvPr>
            <p:ph type="body" orient="vert" idx="1"/>
          </p:nvPr>
        </p:nvSpPr>
        <p:spPr>
          <a:xfrm>
            <a:off x="457200" y="609600"/>
            <a:ext cx="5562600" cy="5516564"/>
          </a:xfrm>
        </p:spPr>
        <p:txBody>
          <a:bodyPr vert="eaVer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a:xfrm>
            <a:off x="6553200" y="6248402"/>
            <a:ext cx="2209800" cy="365125"/>
          </a:xfrm>
        </p:spPr>
        <p:txBody>
          <a:bodyPr/>
          <a:lstStyle/>
          <a:p>
            <a:fld id="{ED28AD09-A4A8-4F47-B32D-696033B10477}" type="datetimeFigureOut">
              <a:rPr lang="da-DK" smtClean="0"/>
              <a:pPr/>
              <a:t>24-09-2009</a:t>
            </a:fld>
            <a:endParaRPr lang="da-DK"/>
          </a:p>
        </p:txBody>
      </p:sp>
      <p:sp>
        <p:nvSpPr>
          <p:cNvPr id="5" name="Pladsholder til sidefod 4"/>
          <p:cNvSpPr>
            <a:spLocks noGrp="1"/>
          </p:cNvSpPr>
          <p:nvPr>
            <p:ph type="ftr" sz="quarter" idx="11"/>
          </p:nvPr>
        </p:nvSpPr>
        <p:spPr>
          <a:xfrm>
            <a:off x="457201" y="6248207"/>
            <a:ext cx="5573483" cy="365125"/>
          </a:xfrm>
        </p:spPr>
        <p:txBody>
          <a:bodyPr/>
          <a:lstStyle/>
          <a:p>
            <a:endParaRPr lang="da-DK"/>
          </a:p>
        </p:txBody>
      </p:sp>
      <p:sp>
        <p:nvSpPr>
          <p:cNvPr id="7" name="Rektangel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ktangel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ktangel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Pladsholder til diasnummer 5"/>
          <p:cNvSpPr>
            <a:spLocks noGrp="1"/>
          </p:cNvSpPr>
          <p:nvPr>
            <p:ph type="sldNum" sz="quarter" idx="12"/>
          </p:nvPr>
        </p:nvSpPr>
        <p:spPr>
          <a:xfrm rot="5400000">
            <a:off x="5989638" y="144462"/>
            <a:ext cx="533400" cy="244476"/>
          </a:xfrm>
        </p:spPr>
        <p:txBody>
          <a:bodyPr/>
          <a:lstStyle/>
          <a:p>
            <a:fld id="{79022DF9-6A68-4E8E-97A2-617B3686B870}" type="slidenum">
              <a:rPr lang="da-DK" smtClean="0"/>
              <a:pPr/>
              <a:t>‹nr.›</a:t>
            </a:fld>
            <a:endParaRPr lang="da-DK"/>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612648" y="228600"/>
            <a:ext cx="8153400" cy="990600"/>
          </a:xfrm>
        </p:spPr>
        <p:txBody>
          <a:bodyPr/>
          <a:lstStyle/>
          <a:p>
            <a:r>
              <a:rPr kumimoji="0" lang="da-DK" smtClean="0"/>
              <a:t>Klik for at redigere titeltypografi i masteren</a:t>
            </a:r>
            <a:endParaRPr kumimoji="0" lang="en-US"/>
          </a:p>
        </p:txBody>
      </p:sp>
      <p:sp>
        <p:nvSpPr>
          <p:cNvPr id="4" name="Pladsholder til dato 3"/>
          <p:cNvSpPr>
            <a:spLocks noGrp="1"/>
          </p:cNvSpPr>
          <p:nvPr>
            <p:ph type="dt" sz="half" idx="10"/>
          </p:nvPr>
        </p:nvSpPr>
        <p:spPr/>
        <p:txBody>
          <a:bodyPr/>
          <a:lstStyle/>
          <a:p>
            <a:fld id="{ED28AD09-A4A8-4F47-B32D-696033B10477}" type="datetimeFigureOut">
              <a:rPr lang="da-DK" smtClean="0"/>
              <a:pPr/>
              <a:t>24-09-2009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lvl1pPr>
              <a:defRPr>
                <a:solidFill>
                  <a:srgbClr val="FFFFFF"/>
                </a:solidFill>
              </a:defRPr>
            </a:lvl1pPr>
          </a:lstStyle>
          <a:p>
            <a:fld id="{79022DF9-6A68-4E8E-97A2-617B3686B870}" type="slidenum">
              <a:rPr lang="da-DK" smtClean="0"/>
              <a:pPr/>
              <a:t>‹nr.›</a:t>
            </a:fld>
            <a:endParaRPr lang="da-DK"/>
          </a:p>
        </p:txBody>
      </p:sp>
      <p:sp>
        <p:nvSpPr>
          <p:cNvPr id="8" name="Pladsholder til indhold 7"/>
          <p:cNvSpPr>
            <a:spLocks noGrp="1"/>
          </p:cNvSpPr>
          <p:nvPr>
            <p:ph sz="quarter" idx="1"/>
          </p:nvPr>
        </p:nvSpPr>
        <p:spPr>
          <a:xfrm>
            <a:off x="612648" y="1600200"/>
            <a:ext cx="8153400" cy="4495800"/>
          </a:xfrm>
        </p:spPr>
        <p:txBody>
          <a:body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Ref idx="1003">
        <a:schemeClr val="bg1"/>
      </p:bgRef>
    </p:bg>
    <p:spTree>
      <p:nvGrpSpPr>
        <p:cNvPr id="1" name=""/>
        <p:cNvGrpSpPr/>
        <p:nvPr/>
      </p:nvGrpSpPr>
      <p:grpSpPr>
        <a:xfrm>
          <a:off x="0" y="0"/>
          <a:ext cx="0" cy="0"/>
          <a:chOff x="0" y="0"/>
          <a:chExt cx="0" cy="0"/>
        </a:xfrm>
      </p:grpSpPr>
      <p:sp>
        <p:nvSpPr>
          <p:cNvPr id="3" name="Pladsholder til teks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a-DK" smtClean="0"/>
              <a:t>Klik for at redigere typografi i masteren</a:t>
            </a:r>
          </a:p>
        </p:txBody>
      </p:sp>
      <p:sp>
        <p:nvSpPr>
          <p:cNvPr id="7" name="Rektangel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ktangel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ktangel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da-DK" smtClean="0"/>
              <a:t>Klik for at redigere titeltypografi i masteren</a:t>
            </a:r>
            <a:endParaRPr kumimoji="0" lang="en-US"/>
          </a:p>
        </p:txBody>
      </p:sp>
      <p:sp>
        <p:nvSpPr>
          <p:cNvPr id="12" name="Pladsholder til dato 11"/>
          <p:cNvSpPr>
            <a:spLocks noGrp="1"/>
          </p:cNvSpPr>
          <p:nvPr>
            <p:ph type="dt" sz="half" idx="10"/>
          </p:nvPr>
        </p:nvSpPr>
        <p:spPr/>
        <p:txBody>
          <a:bodyPr/>
          <a:lstStyle/>
          <a:p>
            <a:fld id="{ED28AD09-A4A8-4F47-B32D-696033B10477}" type="datetimeFigureOut">
              <a:rPr lang="da-DK" smtClean="0"/>
              <a:pPr/>
              <a:t>24-09-2009</a:t>
            </a:fld>
            <a:endParaRPr lang="da-DK"/>
          </a:p>
        </p:txBody>
      </p:sp>
      <p:sp>
        <p:nvSpPr>
          <p:cNvPr id="13" name="Pladsholder til diasnumm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9022DF9-6A68-4E8E-97A2-617B3686B870}" type="slidenum">
              <a:rPr lang="da-DK" smtClean="0"/>
              <a:pPr/>
              <a:t>‹nr.›</a:t>
            </a:fld>
            <a:endParaRPr lang="da-DK"/>
          </a:p>
        </p:txBody>
      </p:sp>
      <p:sp>
        <p:nvSpPr>
          <p:cNvPr id="14" name="Pladsholder til sidefod 13"/>
          <p:cNvSpPr>
            <a:spLocks noGrp="1"/>
          </p:cNvSpPr>
          <p:nvPr>
            <p:ph type="ftr" sz="quarter" idx="12"/>
          </p:nvPr>
        </p:nvSpPr>
        <p:spPr/>
        <p:txBody>
          <a:bodyPr/>
          <a:lstStyle/>
          <a:p>
            <a:endParaRPr lang="da-DK"/>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smtClean="0"/>
              <a:t>Klik for at redigere titeltypografi i masteren</a:t>
            </a:r>
            <a:endParaRPr kumimoji="0" lang="en-US"/>
          </a:p>
        </p:txBody>
      </p:sp>
      <p:sp>
        <p:nvSpPr>
          <p:cNvPr id="9" name="Pladsholder til indhold 8"/>
          <p:cNvSpPr>
            <a:spLocks noGrp="1"/>
          </p:cNvSpPr>
          <p:nvPr>
            <p:ph sz="quarter" idx="1"/>
          </p:nvPr>
        </p:nvSpPr>
        <p:spPr>
          <a:xfrm>
            <a:off x="609600" y="1589567"/>
            <a:ext cx="3886200" cy="4572000"/>
          </a:xfrm>
        </p:spPr>
        <p:txBody>
          <a:body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11" name="Pladsholder til indhold 10"/>
          <p:cNvSpPr>
            <a:spLocks noGrp="1"/>
          </p:cNvSpPr>
          <p:nvPr>
            <p:ph sz="quarter" idx="2"/>
          </p:nvPr>
        </p:nvSpPr>
        <p:spPr>
          <a:xfrm>
            <a:off x="4844901" y="1589567"/>
            <a:ext cx="3886200" cy="4572000"/>
          </a:xfrm>
        </p:spPr>
        <p:txBody>
          <a:body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8" name="Pladsholder til dato 7"/>
          <p:cNvSpPr>
            <a:spLocks noGrp="1"/>
          </p:cNvSpPr>
          <p:nvPr>
            <p:ph type="dt" sz="half" idx="15"/>
          </p:nvPr>
        </p:nvSpPr>
        <p:spPr/>
        <p:txBody>
          <a:bodyPr rtlCol="0"/>
          <a:lstStyle/>
          <a:p>
            <a:fld id="{ED28AD09-A4A8-4F47-B32D-696033B10477}" type="datetimeFigureOut">
              <a:rPr lang="da-DK" smtClean="0"/>
              <a:pPr/>
              <a:t>24-09-2009</a:t>
            </a:fld>
            <a:endParaRPr lang="da-DK"/>
          </a:p>
        </p:txBody>
      </p:sp>
      <p:sp>
        <p:nvSpPr>
          <p:cNvPr id="10" name="Pladsholder til diasnummer 9"/>
          <p:cNvSpPr>
            <a:spLocks noGrp="1"/>
          </p:cNvSpPr>
          <p:nvPr>
            <p:ph type="sldNum" sz="quarter" idx="16"/>
          </p:nvPr>
        </p:nvSpPr>
        <p:spPr/>
        <p:txBody>
          <a:bodyPr rtlCol="0"/>
          <a:lstStyle/>
          <a:p>
            <a:fld id="{79022DF9-6A68-4E8E-97A2-617B3686B870}" type="slidenum">
              <a:rPr lang="da-DK" smtClean="0"/>
              <a:pPr/>
              <a:t>‹nr.›</a:t>
            </a:fld>
            <a:endParaRPr lang="da-DK"/>
          </a:p>
        </p:txBody>
      </p:sp>
      <p:sp>
        <p:nvSpPr>
          <p:cNvPr id="12" name="Pladsholder til sidefod 11"/>
          <p:cNvSpPr>
            <a:spLocks noGrp="1"/>
          </p:cNvSpPr>
          <p:nvPr>
            <p:ph type="ftr" sz="quarter" idx="17"/>
          </p:nvPr>
        </p:nvSpPr>
        <p:spPr/>
        <p:txBody>
          <a:bodyPr rtlCol="0"/>
          <a:lstStyle/>
          <a:p>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533400" y="273050"/>
            <a:ext cx="8153400" cy="869950"/>
          </a:xfrm>
        </p:spPr>
        <p:txBody>
          <a:bodyPr anchor="ctr"/>
          <a:lstStyle>
            <a:lvl1pPr>
              <a:defRPr/>
            </a:lvl1pPr>
          </a:lstStyle>
          <a:p>
            <a:r>
              <a:rPr kumimoji="0" lang="da-DK" smtClean="0"/>
              <a:t>Klik for at redigere titeltypografi i masteren</a:t>
            </a:r>
            <a:endParaRPr kumimoji="0" lang="en-US"/>
          </a:p>
        </p:txBody>
      </p:sp>
      <p:sp>
        <p:nvSpPr>
          <p:cNvPr id="11" name="Pladsholder til indhold 10"/>
          <p:cNvSpPr>
            <a:spLocks noGrp="1"/>
          </p:cNvSpPr>
          <p:nvPr>
            <p:ph sz="quarter" idx="2"/>
          </p:nvPr>
        </p:nvSpPr>
        <p:spPr>
          <a:xfrm>
            <a:off x="609600" y="2438400"/>
            <a:ext cx="3886200" cy="3581400"/>
          </a:xfrm>
        </p:spPr>
        <p:txBody>
          <a:body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13" name="Pladsholder til indhold 12"/>
          <p:cNvSpPr>
            <a:spLocks noGrp="1"/>
          </p:cNvSpPr>
          <p:nvPr>
            <p:ph sz="quarter" idx="4"/>
          </p:nvPr>
        </p:nvSpPr>
        <p:spPr>
          <a:xfrm>
            <a:off x="4800600" y="2438400"/>
            <a:ext cx="3886200" cy="3581400"/>
          </a:xfrm>
        </p:spPr>
        <p:txBody>
          <a:body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10" name="Pladsholder til dato 9"/>
          <p:cNvSpPr>
            <a:spLocks noGrp="1"/>
          </p:cNvSpPr>
          <p:nvPr>
            <p:ph type="dt" sz="half" idx="15"/>
          </p:nvPr>
        </p:nvSpPr>
        <p:spPr/>
        <p:txBody>
          <a:bodyPr rtlCol="0"/>
          <a:lstStyle/>
          <a:p>
            <a:fld id="{ED28AD09-A4A8-4F47-B32D-696033B10477}" type="datetimeFigureOut">
              <a:rPr lang="da-DK" smtClean="0"/>
              <a:pPr/>
              <a:t>24-09-2009</a:t>
            </a:fld>
            <a:endParaRPr lang="da-DK"/>
          </a:p>
        </p:txBody>
      </p:sp>
      <p:sp>
        <p:nvSpPr>
          <p:cNvPr id="12" name="Pladsholder til diasnummer 11"/>
          <p:cNvSpPr>
            <a:spLocks noGrp="1"/>
          </p:cNvSpPr>
          <p:nvPr>
            <p:ph type="sldNum" sz="quarter" idx="16"/>
          </p:nvPr>
        </p:nvSpPr>
        <p:spPr/>
        <p:txBody>
          <a:bodyPr rtlCol="0"/>
          <a:lstStyle/>
          <a:p>
            <a:fld id="{79022DF9-6A68-4E8E-97A2-617B3686B870}" type="slidenum">
              <a:rPr lang="da-DK" smtClean="0"/>
              <a:pPr/>
              <a:t>‹nr.›</a:t>
            </a:fld>
            <a:endParaRPr lang="da-DK"/>
          </a:p>
        </p:txBody>
      </p:sp>
      <p:sp>
        <p:nvSpPr>
          <p:cNvPr id="14" name="Pladsholder til sidefod 13"/>
          <p:cNvSpPr>
            <a:spLocks noGrp="1"/>
          </p:cNvSpPr>
          <p:nvPr>
            <p:ph type="ftr" sz="quarter" idx="17"/>
          </p:nvPr>
        </p:nvSpPr>
        <p:spPr/>
        <p:txBody>
          <a:bodyPr rtlCol="0"/>
          <a:lstStyle/>
          <a:p>
            <a:endParaRPr lang="da-DK"/>
          </a:p>
        </p:txBody>
      </p:sp>
      <p:sp>
        <p:nvSpPr>
          <p:cNvPr id="16" name="Pladsholder til teks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da-DK" smtClean="0"/>
              <a:t>Klik for at redigere typografi i masteren</a:t>
            </a:r>
          </a:p>
        </p:txBody>
      </p:sp>
      <p:sp>
        <p:nvSpPr>
          <p:cNvPr id="15" name="Pladsholder til teks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da-DK" smtClean="0"/>
              <a:t>Klik for at redigere typografi i masteren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smtClean="0"/>
              <a:t>Klik for at redigere titeltypografi i masteren</a:t>
            </a:r>
            <a:endParaRPr kumimoji="0" lang="en-US"/>
          </a:p>
        </p:txBody>
      </p:sp>
      <p:sp>
        <p:nvSpPr>
          <p:cNvPr id="3" name="Pladsholder til dato 2"/>
          <p:cNvSpPr>
            <a:spLocks noGrp="1"/>
          </p:cNvSpPr>
          <p:nvPr>
            <p:ph type="dt" sz="half" idx="10"/>
          </p:nvPr>
        </p:nvSpPr>
        <p:spPr/>
        <p:txBody>
          <a:bodyPr/>
          <a:lstStyle/>
          <a:p>
            <a:fld id="{ED28AD09-A4A8-4F47-B32D-696033B10477}" type="datetimeFigureOut">
              <a:rPr lang="da-DK" smtClean="0"/>
              <a:pPr/>
              <a:t>24-09-2009</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lvl1pPr>
              <a:defRPr>
                <a:solidFill>
                  <a:srgbClr val="FFFFFF"/>
                </a:solidFill>
              </a:defRPr>
            </a:lvl1pPr>
          </a:lstStyle>
          <a:p>
            <a:fld id="{79022DF9-6A68-4E8E-97A2-617B3686B870}"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ED28AD09-A4A8-4F47-B32D-696033B10477}" type="datetimeFigureOut">
              <a:rPr lang="da-DK" smtClean="0"/>
              <a:pPr/>
              <a:t>24-09-2009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a:xfrm>
            <a:off x="0" y="6248400"/>
            <a:ext cx="533400" cy="381000"/>
          </a:xfrm>
        </p:spPr>
        <p:txBody>
          <a:bodyPr/>
          <a:lstStyle>
            <a:lvl1pPr>
              <a:defRPr>
                <a:solidFill>
                  <a:schemeClr val="tx2"/>
                </a:solidFill>
              </a:defRPr>
            </a:lvl1pPr>
          </a:lstStyle>
          <a:p>
            <a:fld id="{79022DF9-6A68-4E8E-97A2-617B3686B870}"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8077200" cy="869950"/>
          </a:xfrm>
        </p:spPr>
        <p:txBody>
          <a:bodyPr anchor="ctr"/>
          <a:lstStyle>
            <a:lvl1pPr algn="l">
              <a:buNone/>
              <a:defRPr sz="4400" b="0"/>
            </a:lvl1pPr>
          </a:lstStyle>
          <a:p>
            <a:r>
              <a:rPr kumimoji="0" lang="da-DK" smtClean="0"/>
              <a:t>Klik for at redigere titeltypografi i masteren</a:t>
            </a:r>
            <a:endParaRPr kumimoji="0" lang="en-US"/>
          </a:p>
        </p:txBody>
      </p:sp>
      <p:sp>
        <p:nvSpPr>
          <p:cNvPr id="5" name="Pladsholder til dato 4"/>
          <p:cNvSpPr>
            <a:spLocks noGrp="1"/>
          </p:cNvSpPr>
          <p:nvPr>
            <p:ph type="dt" sz="half" idx="10"/>
          </p:nvPr>
        </p:nvSpPr>
        <p:spPr/>
        <p:txBody>
          <a:bodyPr/>
          <a:lstStyle/>
          <a:p>
            <a:fld id="{ED28AD09-A4A8-4F47-B32D-696033B10477}" type="datetimeFigureOut">
              <a:rPr lang="da-DK" smtClean="0"/>
              <a:pPr/>
              <a:t>24-09-2009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lvl1pPr>
              <a:defRPr>
                <a:solidFill>
                  <a:srgbClr val="FFFFFF"/>
                </a:solidFill>
              </a:defRPr>
            </a:lvl1pPr>
          </a:lstStyle>
          <a:p>
            <a:fld id="{79022DF9-6A68-4E8E-97A2-617B3686B870}" type="slidenum">
              <a:rPr lang="da-DK" smtClean="0"/>
              <a:pPr/>
              <a:t>‹nr.›</a:t>
            </a:fld>
            <a:endParaRPr lang="da-DK"/>
          </a:p>
        </p:txBody>
      </p:sp>
      <p:sp>
        <p:nvSpPr>
          <p:cNvPr id="3" name="Pladsholder til teks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da-DK" smtClean="0"/>
              <a:t>Klik for at redigere typografi i masteren</a:t>
            </a:r>
          </a:p>
        </p:txBody>
      </p:sp>
      <p:sp>
        <p:nvSpPr>
          <p:cNvPr id="9" name="Pladsholder til indhold 8"/>
          <p:cNvSpPr>
            <a:spLocks noGrp="1"/>
          </p:cNvSpPr>
          <p:nvPr>
            <p:ph sz="quarter" idx="1"/>
          </p:nvPr>
        </p:nvSpPr>
        <p:spPr>
          <a:xfrm>
            <a:off x="2362200" y="1752600"/>
            <a:ext cx="6400800" cy="4419600"/>
          </a:xfrm>
        </p:spPr>
        <p:txBody>
          <a:body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bg>
      <p:bgRef idx="1003">
        <a:schemeClr val="bg2"/>
      </p:bgRef>
    </p:bg>
    <p:spTree>
      <p:nvGrpSpPr>
        <p:cNvPr id="1" name=""/>
        <p:cNvGrpSpPr/>
        <p:nvPr/>
      </p:nvGrpSpPr>
      <p:grpSpPr>
        <a:xfrm>
          <a:off x="0" y="0"/>
          <a:ext cx="0" cy="0"/>
          <a:chOff x="0" y="0"/>
          <a:chExt cx="0" cy="0"/>
        </a:xfrm>
      </p:grpSpPr>
      <p:sp>
        <p:nvSpPr>
          <p:cNvPr id="4" name="Pladsholder til teks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da-DK" smtClean="0"/>
              <a:t>Klik for at redigere typografi i masteren</a:t>
            </a:r>
          </a:p>
        </p:txBody>
      </p:sp>
      <p:sp>
        <p:nvSpPr>
          <p:cNvPr id="8" name="Rektangel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ktangel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da-DK" smtClean="0"/>
              <a:t>Klik for at redigere titeltypografi i masteren</a:t>
            </a:r>
            <a:endParaRPr kumimoji="0" lang="en-US"/>
          </a:p>
        </p:txBody>
      </p:sp>
      <p:sp>
        <p:nvSpPr>
          <p:cNvPr id="11" name="Rektangel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ladsholder til dato 11"/>
          <p:cNvSpPr>
            <a:spLocks noGrp="1"/>
          </p:cNvSpPr>
          <p:nvPr>
            <p:ph type="dt" sz="half" idx="10"/>
          </p:nvPr>
        </p:nvSpPr>
        <p:spPr>
          <a:xfrm>
            <a:off x="6248400" y="6248400"/>
            <a:ext cx="2667000" cy="365125"/>
          </a:xfrm>
        </p:spPr>
        <p:txBody>
          <a:bodyPr rtlCol="0"/>
          <a:lstStyle/>
          <a:p>
            <a:fld id="{ED28AD09-A4A8-4F47-B32D-696033B10477}" type="datetimeFigureOut">
              <a:rPr lang="da-DK" smtClean="0"/>
              <a:pPr/>
              <a:t>24-09-2009</a:t>
            </a:fld>
            <a:endParaRPr lang="da-DK"/>
          </a:p>
        </p:txBody>
      </p:sp>
      <p:sp>
        <p:nvSpPr>
          <p:cNvPr id="13" name="Pladsholder til diasnummer 12"/>
          <p:cNvSpPr>
            <a:spLocks noGrp="1"/>
          </p:cNvSpPr>
          <p:nvPr>
            <p:ph type="sldNum" sz="quarter" idx="11"/>
          </p:nvPr>
        </p:nvSpPr>
        <p:spPr>
          <a:xfrm>
            <a:off x="0" y="4667249"/>
            <a:ext cx="1447800" cy="663578"/>
          </a:xfrm>
        </p:spPr>
        <p:txBody>
          <a:bodyPr rtlCol="0"/>
          <a:lstStyle>
            <a:lvl1pPr>
              <a:defRPr sz="2800"/>
            </a:lvl1pPr>
          </a:lstStyle>
          <a:p>
            <a:fld id="{79022DF9-6A68-4E8E-97A2-617B3686B870}" type="slidenum">
              <a:rPr lang="da-DK" smtClean="0"/>
              <a:pPr/>
              <a:t>‹nr.›</a:t>
            </a:fld>
            <a:endParaRPr lang="da-DK"/>
          </a:p>
        </p:txBody>
      </p:sp>
      <p:sp>
        <p:nvSpPr>
          <p:cNvPr id="14" name="Pladsholder til sidefod 13"/>
          <p:cNvSpPr>
            <a:spLocks noGrp="1"/>
          </p:cNvSpPr>
          <p:nvPr>
            <p:ph type="ftr" sz="quarter" idx="12"/>
          </p:nvPr>
        </p:nvSpPr>
        <p:spPr>
          <a:xfrm>
            <a:off x="1600200" y="6248206"/>
            <a:ext cx="4572000" cy="365125"/>
          </a:xfrm>
        </p:spPr>
        <p:txBody>
          <a:bodyPr rtlCol="0"/>
          <a:lstStyle/>
          <a:p>
            <a:endParaRPr lang="da-DK"/>
          </a:p>
        </p:txBody>
      </p:sp>
      <p:sp>
        <p:nvSpPr>
          <p:cNvPr id="3" name="Pladsholder til billed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da-DK" smtClean="0"/>
              <a:t>Klik på ikonet for at tilføje et billede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Pladsholder til titel 21"/>
          <p:cNvSpPr>
            <a:spLocks noGrp="1"/>
          </p:cNvSpPr>
          <p:nvPr>
            <p:ph type="title"/>
          </p:nvPr>
        </p:nvSpPr>
        <p:spPr>
          <a:xfrm>
            <a:off x="609600" y="228600"/>
            <a:ext cx="8153400" cy="990600"/>
          </a:xfrm>
          <a:prstGeom prst="rect">
            <a:avLst/>
          </a:prstGeom>
        </p:spPr>
        <p:txBody>
          <a:bodyPr vert="horz" anchor="ctr">
            <a:normAutofit/>
          </a:bodyPr>
          <a:lstStyle/>
          <a:p>
            <a:r>
              <a:rPr kumimoji="0" lang="da-DK" smtClean="0"/>
              <a:t>Klik for at redigere titeltypografi i masteren</a:t>
            </a:r>
            <a:endParaRPr kumimoji="0" lang="en-US"/>
          </a:p>
        </p:txBody>
      </p:sp>
      <p:sp>
        <p:nvSpPr>
          <p:cNvPr id="13" name="Pladsholder til teks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da-DK" smtClean="0"/>
              <a:t>Klik for at redigere typografi i masteren</a:t>
            </a:r>
          </a:p>
          <a:p>
            <a:pPr lvl="1" eaLnBrk="1" latinLnBrk="0" hangingPunct="1"/>
            <a:r>
              <a:rPr kumimoji="0" lang="da-DK" smtClean="0"/>
              <a:t>Andet niveau</a:t>
            </a:r>
          </a:p>
          <a:p>
            <a:pPr lvl="2" eaLnBrk="1" latinLnBrk="0" hangingPunct="1"/>
            <a:r>
              <a:rPr kumimoji="0" lang="da-DK" smtClean="0"/>
              <a:t>Tredje niveau</a:t>
            </a:r>
          </a:p>
          <a:p>
            <a:pPr lvl="3" eaLnBrk="1" latinLnBrk="0" hangingPunct="1"/>
            <a:r>
              <a:rPr kumimoji="0" lang="da-DK" smtClean="0"/>
              <a:t>Fjerde niveau</a:t>
            </a:r>
          </a:p>
          <a:p>
            <a:pPr lvl="4" eaLnBrk="1" latinLnBrk="0" hangingPunct="1"/>
            <a:r>
              <a:rPr kumimoji="0" lang="da-DK" smtClean="0"/>
              <a:t>Femte niveau</a:t>
            </a:r>
            <a:endParaRPr kumimoji="0" lang="en-US"/>
          </a:p>
        </p:txBody>
      </p:sp>
      <p:sp>
        <p:nvSpPr>
          <p:cNvPr id="14" name="Pladsholder til dato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28AD09-A4A8-4F47-B32D-696033B10477}" type="datetimeFigureOut">
              <a:rPr lang="da-DK" smtClean="0"/>
              <a:pPr/>
              <a:t>24-09-2009</a:t>
            </a:fld>
            <a:endParaRPr lang="da-DK"/>
          </a:p>
        </p:txBody>
      </p:sp>
      <p:sp>
        <p:nvSpPr>
          <p:cNvPr id="3" name="Pladsholder til sidefod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da-DK"/>
          </a:p>
        </p:txBody>
      </p:sp>
      <p:sp>
        <p:nvSpPr>
          <p:cNvPr id="7" name="Rektangel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ktangel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ktangel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Pladsholder til diasnumm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9022DF9-6A68-4E8E-97A2-617B3686B870}"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3.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slideLayout" Target="../slideLayouts/slideLayout1.xml"/><Relationship Id="rId1" Type="http://schemas.openxmlformats.org/officeDocument/2006/relationships/audio" Target="file:///D:\arabisk\01%20B'%20Hebbak%20Ya%20Loubnan.mp3" TargetMode="Externa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hyperlink" Target="http://www.quranflash.com/en/quranflash.html" TargetMode="External"/><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lstStyle/>
          <a:p>
            <a:r>
              <a:rPr lang="da-DK" dirty="0" smtClean="0"/>
              <a:t>Sprogenes dag - arabisk</a:t>
            </a:r>
            <a:endParaRPr lang="da-DK" dirty="0"/>
          </a:p>
        </p:txBody>
      </p:sp>
      <p:pic>
        <p:nvPicPr>
          <p:cNvPr id="4" name="01 B' Hebbak Ya Loubnan.mp3">
            <a:hlinkClick r:id="" action="ppaction://media"/>
          </p:cNvPr>
          <p:cNvPicPr>
            <a:picLocks noRot="1" noChangeAspect="1"/>
          </p:cNvPicPr>
          <p:nvPr>
            <a:audioFile r:link="rId1"/>
          </p:nvPr>
        </p:nvPicPr>
        <p:blipFill>
          <a:blip r:embed="rId3" cstate="print"/>
          <a:stretch>
            <a:fillRect/>
          </a:stretch>
        </p:blipFill>
        <p:spPr>
          <a:xfrm>
            <a:off x="4419600" y="3276600"/>
            <a:ext cx="304800" cy="304800"/>
          </a:xfrm>
          <a:prstGeom prst="rect">
            <a:avLst/>
          </a:prstGeom>
        </p:spPr>
      </p:pic>
      <p:pic>
        <p:nvPicPr>
          <p:cNvPr id="5" name="Billede 4" descr="181370189_fe02999e451.jpg">
            <a:hlinkClick r:id="rId4"/>
          </p:cNvPr>
          <p:cNvPicPr>
            <a:picLocks noChangeAspect="1"/>
          </p:cNvPicPr>
          <p:nvPr/>
        </p:nvPicPr>
        <p:blipFill>
          <a:blip r:embed="rId5" cstate="print"/>
          <a:stretch>
            <a:fillRect/>
          </a:stretch>
        </p:blipFill>
        <p:spPr>
          <a:xfrm>
            <a:off x="6500826" y="1928802"/>
            <a:ext cx="1921628" cy="1753486"/>
          </a:xfrm>
          <a:prstGeom prst="rect">
            <a:avLst/>
          </a:prstGeom>
        </p:spPr>
      </p:pic>
      <p:pic>
        <p:nvPicPr>
          <p:cNvPr id="6" name="Billede 5" descr="al aqsa.jpg"/>
          <p:cNvPicPr>
            <a:picLocks noChangeAspect="1"/>
          </p:cNvPicPr>
          <p:nvPr/>
        </p:nvPicPr>
        <p:blipFill>
          <a:blip r:embed="rId6" cstate="print"/>
          <a:stretch>
            <a:fillRect/>
          </a:stretch>
        </p:blipFill>
        <p:spPr>
          <a:xfrm>
            <a:off x="5143504" y="1000108"/>
            <a:ext cx="1428750" cy="1076325"/>
          </a:xfrm>
          <a:prstGeom prst="rect">
            <a:avLst/>
          </a:prstGeom>
        </p:spPr>
      </p:pic>
      <p:pic>
        <p:nvPicPr>
          <p:cNvPr id="7" name="Billede 6" descr="mekka1.jpg">
            <a:hlinkClick r:id="rId4"/>
          </p:cNvPr>
          <p:cNvPicPr>
            <a:picLocks noChangeAspect="1"/>
          </p:cNvPicPr>
          <p:nvPr/>
        </p:nvPicPr>
        <p:blipFill>
          <a:blip r:embed="rId7" cstate="print"/>
          <a:stretch>
            <a:fillRect/>
          </a:stretch>
        </p:blipFill>
        <p:spPr>
          <a:xfrm>
            <a:off x="1428728" y="642918"/>
            <a:ext cx="1981200" cy="1831848"/>
          </a:xfrm>
          <a:prstGeom prst="rect">
            <a:avLst/>
          </a:prstGeom>
        </p:spPr>
      </p:pic>
      <p:pic>
        <p:nvPicPr>
          <p:cNvPr id="8" name="Billede 7" descr="nyheter-10s19-koran_200966w.jpg"/>
          <p:cNvPicPr>
            <a:picLocks noChangeAspect="1"/>
          </p:cNvPicPr>
          <p:nvPr/>
        </p:nvPicPr>
        <p:blipFill>
          <a:blip r:embed="rId8" cstate="print"/>
          <a:stretch>
            <a:fillRect/>
          </a:stretch>
        </p:blipFill>
        <p:spPr>
          <a:xfrm>
            <a:off x="3643306" y="2357430"/>
            <a:ext cx="1500198" cy="1444806"/>
          </a:xfrm>
          <a:prstGeom prst="rect">
            <a:avLst/>
          </a:prstGeom>
        </p:spPr>
      </p:pic>
      <p:pic>
        <p:nvPicPr>
          <p:cNvPr id="9" name="Billede 8" descr="logo.jpg"/>
          <p:cNvPicPr>
            <a:picLocks noChangeAspect="1"/>
          </p:cNvPicPr>
          <p:nvPr/>
        </p:nvPicPr>
        <p:blipFill>
          <a:blip r:embed="rId9" cstate="print"/>
          <a:stretch>
            <a:fillRect/>
          </a:stretch>
        </p:blipFill>
        <p:spPr>
          <a:xfrm>
            <a:off x="785786" y="6143644"/>
            <a:ext cx="571504" cy="524914"/>
          </a:xfrm>
          <a:prstGeom prst="rect">
            <a:avLst/>
          </a:prstGeom>
        </p:spPr>
      </p:pic>
      <p:pic>
        <p:nvPicPr>
          <p:cNvPr id="10" name="Billede 9" descr="Alhambra.jpg"/>
          <p:cNvPicPr>
            <a:picLocks noChangeAspect="1"/>
          </p:cNvPicPr>
          <p:nvPr/>
        </p:nvPicPr>
        <p:blipFill>
          <a:blip r:embed="rId10" cstate="print"/>
          <a:stretch>
            <a:fillRect/>
          </a:stretch>
        </p:blipFill>
        <p:spPr>
          <a:xfrm>
            <a:off x="571472" y="2643182"/>
            <a:ext cx="2328866" cy="1892204"/>
          </a:xfrm>
          <a:prstGeom prst="rect">
            <a:avLst/>
          </a:prstGeom>
        </p:spPr>
      </p:pic>
      <p:pic>
        <p:nvPicPr>
          <p:cNvPr id="12" name="Billede 11" descr="400_0___10000000_0_0_0_0_0_palestine_flag.jpg"/>
          <p:cNvPicPr>
            <a:picLocks noChangeAspect="1"/>
          </p:cNvPicPr>
          <p:nvPr/>
        </p:nvPicPr>
        <p:blipFill>
          <a:blip r:embed="rId11" cstate="print"/>
          <a:stretch>
            <a:fillRect/>
          </a:stretch>
        </p:blipFill>
        <p:spPr>
          <a:xfrm>
            <a:off x="3714744" y="357166"/>
            <a:ext cx="1255564" cy="828672"/>
          </a:xfrm>
          <a:prstGeom prst="rect">
            <a:avLst/>
          </a:prstGeom>
        </p:spPr>
      </p:pic>
      <p:pic>
        <p:nvPicPr>
          <p:cNvPr id="13" name="Billede 12" descr="arafat020925.jpg"/>
          <p:cNvPicPr>
            <a:picLocks noChangeAspect="1"/>
          </p:cNvPicPr>
          <p:nvPr/>
        </p:nvPicPr>
        <p:blipFill>
          <a:blip r:embed="rId12" cstate="print"/>
          <a:stretch>
            <a:fillRect/>
          </a:stretch>
        </p:blipFill>
        <p:spPr>
          <a:xfrm>
            <a:off x="2714612" y="4143380"/>
            <a:ext cx="1071570" cy="1540596"/>
          </a:xfrm>
          <a:prstGeom prst="rect">
            <a:avLst/>
          </a:prstGeom>
        </p:spPr>
      </p:pic>
      <p:pic>
        <p:nvPicPr>
          <p:cNvPr id="11" name="Billede 10" descr="012.jpg"/>
          <p:cNvPicPr>
            <a:picLocks noChangeAspect="1"/>
          </p:cNvPicPr>
          <p:nvPr/>
        </p:nvPicPr>
        <p:blipFill>
          <a:blip r:embed="rId13" cstate="print"/>
          <a:stretch>
            <a:fillRect/>
          </a:stretch>
        </p:blipFill>
        <p:spPr>
          <a:xfrm>
            <a:off x="5286380" y="3071810"/>
            <a:ext cx="1714512" cy="257579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6475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lstStyle/>
          <a:p>
            <a:endParaRPr lang="da-DK"/>
          </a:p>
        </p:txBody>
      </p:sp>
      <p:sp>
        <p:nvSpPr>
          <p:cNvPr id="5" name="Tekstboks 4"/>
          <p:cNvSpPr txBox="1"/>
          <p:nvPr/>
        </p:nvSpPr>
        <p:spPr>
          <a:xfrm>
            <a:off x="500034" y="571480"/>
            <a:ext cx="8143932" cy="369332"/>
          </a:xfrm>
          <a:prstGeom prst="rect">
            <a:avLst/>
          </a:prstGeom>
          <a:noFill/>
        </p:spPr>
        <p:txBody>
          <a:bodyPr wrap="square" rtlCol="0">
            <a:spAutoFit/>
          </a:bodyPr>
          <a:lstStyle/>
          <a:p>
            <a:endParaRPr lang="da-DK" dirty="0"/>
          </a:p>
        </p:txBody>
      </p:sp>
      <p:pic>
        <p:nvPicPr>
          <p:cNvPr id="6" name="Billede 5" descr="logo.jpg"/>
          <p:cNvPicPr>
            <a:picLocks noChangeAspect="1"/>
          </p:cNvPicPr>
          <p:nvPr/>
        </p:nvPicPr>
        <p:blipFill>
          <a:blip r:embed="rId2" cstate="print"/>
          <a:stretch>
            <a:fillRect/>
          </a:stretch>
        </p:blipFill>
        <p:spPr>
          <a:xfrm>
            <a:off x="785786" y="6143644"/>
            <a:ext cx="571504" cy="524914"/>
          </a:xfrm>
          <a:prstGeom prst="rect">
            <a:avLst/>
          </a:prstGeom>
        </p:spPr>
      </p:pic>
      <p:sp>
        <p:nvSpPr>
          <p:cNvPr id="7" name="Tekstboks 6"/>
          <p:cNvSpPr txBox="1"/>
          <p:nvPr/>
        </p:nvSpPr>
        <p:spPr>
          <a:xfrm>
            <a:off x="714348" y="571480"/>
            <a:ext cx="7643866" cy="5016758"/>
          </a:xfrm>
          <a:prstGeom prst="rect">
            <a:avLst/>
          </a:prstGeom>
          <a:noFill/>
        </p:spPr>
        <p:txBody>
          <a:bodyPr wrap="square" rtlCol="0">
            <a:spAutoFit/>
          </a:bodyPr>
          <a:lstStyle/>
          <a:p>
            <a:r>
              <a:rPr lang="da-DK" sz="2000" dirty="0" smtClean="0"/>
              <a:t>85% af alle arabiske ord består af tre konsonanter.</a:t>
            </a:r>
          </a:p>
          <a:p>
            <a:r>
              <a:rPr lang="da-DK" sz="2000" dirty="0" smtClean="0"/>
              <a:t>indsættelsen af </a:t>
            </a:r>
            <a:r>
              <a:rPr lang="da-DK" sz="2000" dirty="0" err="1" smtClean="0"/>
              <a:t>vokallydene</a:t>
            </a:r>
            <a:r>
              <a:rPr lang="da-DK" sz="2000" dirty="0" smtClean="0"/>
              <a:t> a, i, u ændrer ordets betydning</a:t>
            </a:r>
          </a:p>
          <a:p>
            <a:endParaRPr lang="da-DK" sz="2000" dirty="0" smtClean="0"/>
          </a:p>
          <a:p>
            <a:r>
              <a:rPr lang="da-DK" sz="2000" dirty="0" smtClean="0"/>
              <a:t>Roden </a:t>
            </a:r>
            <a:r>
              <a:rPr lang="da-DK" sz="2000" dirty="0" err="1" smtClean="0"/>
              <a:t>ktb</a:t>
            </a:r>
            <a:endParaRPr lang="da-DK" sz="2000" dirty="0" smtClean="0"/>
          </a:p>
          <a:p>
            <a:endParaRPr lang="da-DK" sz="2000" dirty="0" smtClean="0"/>
          </a:p>
          <a:p>
            <a:r>
              <a:rPr lang="da-DK" sz="2000" dirty="0" err="1" smtClean="0"/>
              <a:t>Katb</a:t>
            </a:r>
            <a:r>
              <a:rPr lang="da-DK" sz="2000" dirty="0" smtClean="0"/>
              <a:t>		skrivning</a:t>
            </a:r>
          </a:p>
          <a:p>
            <a:r>
              <a:rPr lang="da-DK" sz="2000" dirty="0" err="1" smtClean="0"/>
              <a:t>Katab</a:t>
            </a:r>
            <a:r>
              <a:rPr lang="da-DK" sz="2000" dirty="0" smtClean="0"/>
              <a:t>		han skrev</a:t>
            </a:r>
          </a:p>
          <a:p>
            <a:r>
              <a:rPr lang="da-DK" sz="2000" dirty="0" err="1" smtClean="0"/>
              <a:t>Kitaab</a:t>
            </a:r>
            <a:r>
              <a:rPr lang="da-DK" sz="2000" dirty="0" smtClean="0"/>
              <a:t>		bog</a:t>
            </a:r>
          </a:p>
          <a:p>
            <a:r>
              <a:rPr lang="da-DK" sz="2000" dirty="0" err="1" smtClean="0"/>
              <a:t>Kaatib</a:t>
            </a:r>
            <a:r>
              <a:rPr lang="da-DK" sz="2000" dirty="0" smtClean="0"/>
              <a:t>		skrivende, en skriver</a:t>
            </a:r>
          </a:p>
          <a:p>
            <a:r>
              <a:rPr lang="da-DK" sz="2000" dirty="0" err="1" smtClean="0"/>
              <a:t>Kutub</a:t>
            </a:r>
            <a:r>
              <a:rPr lang="da-DK" sz="2000" dirty="0" smtClean="0"/>
              <a:t>		bøger</a:t>
            </a:r>
          </a:p>
          <a:p>
            <a:r>
              <a:rPr lang="da-DK" sz="2000" dirty="0" err="1" smtClean="0"/>
              <a:t>Yiktib</a:t>
            </a:r>
            <a:r>
              <a:rPr lang="da-DK" sz="2000" dirty="0" smtClean="0"/>
              <a:t>		han skriver</a:t>
            </a:r>
          </a:p>
          <a:p>
            <a:r>
              <a:rPr lang="da-DK" sz="2000" dirty="0" err="1" smtClean="0"/>
              <a:t>Maktab</a:t>
            </a:r>
            <a:r>
              <a:rPr lang="da-DK" sz="2000" dirty="0" smtClean="0"/>
              <a:t>		skrivebord, kontor</a:t>
            </a:r>
          </a:p>
          <a:p>
            <a:r>
              <a:rPr lang="da-DK" sz="2000" dirty="0" err="1" smtClean="0"/>
              <a:t>Maktuub</a:t>
            </a:r>
            <a:r>
              <a:rPr lang="da-DK" sz="2000" dirty="0" smtClean="0"/>
              <a:t>		skrevet</a:t>
            </a:r>
          </a:p>
          <a:p>
            <a:r>
              <a:rPr lang="da-DK" sz="2000" dirty="0" err="1" smtClean="0"/>
              <a:t>Maktaba</a:t>
            </a:r>
            <a:r>
              <a:rPr lang="da-DK" sz="2000" dirty="0" smtClean="0"/>
              <a:t>	boghandler, bibliotek</a:t>
            </a:r>
          </a:p>
          <a:p>
            <a:endParaRPr lang="da-DK" sz="2000" dirty="0" smtClean="0"/>
          </a:p>
          <a:p>
            <a:endParaRPr lang="da-DK"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lstStyle/>
          <a:p>
            <a:endParaRPr lang="da-DK"/>
          </a:p>
        </p:txBody>
      </p:sp>
      <p:sp>
        <p:nvSpPr>
          <p:cNvPr id="5" name="Tekstboks 4"/>
          <p:cNvSpPr txBox="1"/>
          <p:nvPr/>
        </p:nvSpPr>
        <p:spPr>
          <a:xfrm>
            <a:off x="500034" y="571480"/>
            <a:ext cx="8143932" cy="369332"/>
          </a:xfrm>
          <a:prstGeom prst="rect">
            <a:avLst/>
          </a:prstGeom>
          <a:noFill/>
        </p:spPr>
        <p:txBody>
          <a:bodyPr wrap="square" rtlCol="0">
            <a:spAutoFit/>
          </a:bodyPr>
          <a:lstStyle/>
          <a:p>
            <a:endParaRPr lang="da-DK" dirty="0"/>
          </a:p>
        </p:txBody>
      </p:sp>
      <p:pic>
        <p:nvPicPr>
          <p:cNvPr id="8" name="Billede 7" descr="logo.jpg"/>
          <p:cNvPicPr>
            <a:picLocks noChangeAspect="1"/>
          </p:cNvPicPr>
          <p:nvPr/>
        </p:nvPicPr>
        <p:blipFill>
          <a:blip r:embed="rId2" cstate="print"/>
          <a:stretch>
            <a:fillRect/>
          </a:stretch>
        </p:blipFill>
        <p:spPr>
          <a:xfrm>
            <a:off x="785786" y="6143644"/>
            <a:ext cx="571504" cy="524914"/>
          </a:xfrm>
          <a:prstGeom prst="rect">
            <a:avLst/>
          </a:prstGeom>
        </p:spPr>
      </p:pic>
      <p:sp>
        <p:nvSpPr>
          <p:cNvPr id="6" name="Tekstboks 5"/>
          <p:cNvSpPr txBox="1"/>
          <p:nvPr/>
        </p:nvSpPr>
        <p:spPr>
          <a:xfrm>
            <a:off x="500034" y="571480"/>
            <a:ext cx="8001056" cy="3139321"/>
          </a:xfrm>
          <a:prstGeom prst="rect">
            <a:avLst/>
          </a:prstGeom>
          <a:noFill/>
        </p:spPr>
        <p:txBody>
          <a:bodyPr wrap="square" rtlCol="0">
            <a:spAutoFit/>
          </a:bodyPr>
          <a:lstStyle/>
          <a:p>
            <a:r>
              <a:rPr lang="da-DK" dirty="0" smtClean="0"/>
              <a:t>KTB som verbum:</a:t>
            </a:r>
          </a:p>
          <a:p>
            <a:endParaRPr lang="da-DK" dirty="0" smtClean="0"/>
          </a:p>
          <a:p>
            <a:r>
              <a:rPr lang="da-DK" dirty="0" err="1" smtClean="0"/>
              <a:t>Katab</a:t>
            </a:r>
            <a:r>
              <a:rPr lang="da-DK" dirty="0" smtClean="0"/>
              <a:t>	han skrev		</a:t>
            </a:r>
            <a:r>
              <a:rPr lang="da-DK" dirty="0" err="1" smtClean="0"/>
              <a:t>yiktib</a:t>
            </a:r>
            <a:r>
              <a:rPr lang="da-DK" dirty="0" smtClean="0"/>
              <a:t>	han skriver</a:t>
            </a:r>
          </a:p>
          <a:p>
            <a:r>
              <a:rPr lang="da-DK" dirty="0" err="1" smtClean="0"/>
              <a:t>Katabit</a:t>
            </a:r>
            <a:r>
              <a:rPr lang="da-DK" dirty="0" smtClean="0"/>
              <a:t>	hun skrev		</a:t>
            </a:r>
            <a:r>
              <a:rPr lang="da-DK" dirty="0" err="1" smtClean="0"/>
              <a:t>tiktib</a:t>
            </a:r>
            <a:r>
              <a:rPr lang="da-DK" dirty="0" smtClean="0"/>
              <a:t>	hun skriver</a:t>
            </a:r>
          </a:p>
          <a:p>
            <a:r>
              <a:rPr lang="da-DK" dirty="0" err="1" smtClean="0"/>
              <a:t>Katabt</a:t>
            </a:r>
            <a:r>
              <a:rPr lang="da-DK" dirty="0" smtClean="0"/>
              <a:t>	du skrev (hank.)		</a:t>
            </a:r>
            <a:r>
              <a:rPr lang="da-DK" dirty="0" err="1" smtClean="0"/>
              <a:t>tiktib</a:t>
            </a:r>
            <a:r>
              <a:rPr lang="da-DK" dirty="0" smtClean="0"/>
              <a:t>	du skriver	(hank.)</a:t>
            </a:r>
          </a:p>
          <a:p>
            <a:r>
              <a:rPr lang="da-DK" dirty="0" err="1" smtClean="0"/>
              <a:t>Katabti</a:t>
            </a:r>
            <a:r>
              <a:rPr lang="da-DK" dirty="0" smtClean="0"/>
              <a:t>	du skrev (</a:t>
            </a:r>
            <a:r>
              <a:rPr lang="da-DK" dirty="0" err="1" smtClean="0"/>
              <a:t>hunk</a:t>
            </a:r>
            <a:r>
              <a:rPr lang="da-DK" dirty="0" smtClean="0"/>
              <a:t>.)		</a:t>
            </a:r>
            <a:r>
              <a:rPr lang="da-DK" dirty="0" err="1" smtClean="0"/>
              <a:t>tiktibi</a:t>
            </a:r>
            <a:r>
              <a:rPr lang="da-DK" dirty="0" smtClean="0"/>
              <a:t>	du skriver (</a:t>
            </a:r>
            <a:r>
              <a:rPr lang="da-DK" dirty="0" err="1" smtClean="0"/>
              <a:t>hunk</a:t>
            </a:r>
            <a:r>
              <a:rPr lang="da-DK" dirty="0" smtClean="0"/>
              <a:t>.)</a:t>
            </a:r>
          </a:p>
          <a:p>
            <a:r>
              <a:rPr lang="da-DK" dirty="0" err="1" smtClean="0"/>
              <a:t>Katabt</a:t>
            </a:r>
            <a:r>
              <a:rPr lang="da-DK" dirty="0" smtClean="0"/>
              <a:t>	jeg skrev			</a:t>
            </a:r>
            <a:r>
              <a:rPr lang="da-DK" dirty="0" err="1" smtClean="0"/>
              <a:t>aktib</a:t>
            </a:r>
            <a:r>
              <a:rPr lang="da-DK" dirty="0" smtClean="0"/>
              <a:t>	jeg skriver</a:t>
            </a:r>
          </a:p>
          <a:p>
            <a:endParaRPr lang="da-DK" dirty="0" smtClean="0"/>
          </a:p>
          <a:p>
            <a:r>
              <a:rPr lang="da-DK" dirty="0" err="1" smtClean="0"/>
              <a:t>Katabu</a:t>
            </a:r>
            <a:r>
              <a:rPr lang="da-DK" dirty="0" smtClean="0"/>
              <a:t>	de skrev			</a:t>
            </a:r>
            <a:r>
              <a:rPr lang="da-DK" dirty="0" err="1" smtClean="0"/>
              <a:t>yiktibu</a:t>
            </a:r>
            <a:r>
              <a:rPr lang="da-DK" dirty="0" smtClean="0"/>
              <a:t>	de skriver</a:t>
            </a:r>
          </a:p>
          <a:p>
            <a:r>
              <a:rPr lang="da-DK" dirty="0" err="1" smtClean="0"/>
              <a:t>Katabtu</a:t>
            </a:r>
            <a:r>
              <a:rPr lang="da-DK" dirty="0" smtClean="0"/>
              <a:t>	I skrev			</a:t>
            </a:r>
            <a:r>
              <a:rPr lang="da-DK" dirty="0" err="1" smtClean="0"/>
              <a:t>tiktibu</a:t>
            </a:r>
            <a:r>
              <a:rPr lang="da-DK" dirty="0" smtClean="0"/>
              <a:t>	I skriver</a:t>
            </a:r>
          </a:p>
          <a:p>
            <a:r>
              <a:rPr lang="da-DK" dirty="0" err="1" smtClean="0"/>
              <a:t>Katabna</a:t>
            </a:r>
            <a:r>
              <a:rPr lang="da-DK" dirty="0" smtClean="0"/>
              <a:t>	vi skrev			</a:t>
            </a:r>
            <a:r>
              <a:rPr lang="da-DK" dirty="0" err="1" smtClean="0"/>
              <a:t>niktib</a:t>
            </a:r>
            <a:r>
              <a:rPr lang="da-DK" dirty="0" smtClean="0"/>
              <a:t>	vi skriver</a:t>
            </a:r>
            <a:endParaRPr lang="da-DK"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lstStyle/>
          <a:p>
            <a:endParaRPr lang="da-DK"/>
          </a:p>
        </p:txBody>
      </p:sp>
      <p:sp>
        <p:nvSpPr>
          <p:cNvPr id="5" name="Tekstboks 4"/>
          <p:cNvSpPr txBox="1"/>
          <p:nvPr/>
        </p:nvSpPr>
        <p:spPr>
          <a:xfrm>
            <a:off x="500034" y="571480"/>
            <a:ext cx="8143932" cy="369332"/>
          </a:xfrm>
          <a:prstGeom prst="rect">
            <a:avLst/>
          </a:prstGeom>
          <a:noFill/>
        </p:spPr>
        <p:txBody>
          <a:bodyPr wrap="square" rtlCol="0">
            <a:spAutoFit/>
          </a:bodyPr>
          <a:lstStyle/>
          <a:p>
            <a:endParaRPr lang="da-DK" dirty="0"/>
          </a:p>
        </p:txBody>
      </p:sp>
      <p:pic>
        <p:nvPicPr>
          <p:cNvPr id="4" name="Billede 3" descr="logo.jpg"/>
          <p:cNvPicPr>
            <a:picLocks noChangeAspect="1"/>
          </p:cNvPicPr>
          <p:nvPr/>
        </p:nvPicPr>
        <p:blipFill>
          <a:blip r:embed="rId2" cstate="print"/>
          <a:stretch>
            <a:fillRect/>
          </a:stretch>
        </p:blipFill>
        <p:spPr>
          <a:xfrm>
            <a:off x="785786" y="6143644"/>
            <a:ext cx="571504" cy="524914"/>
          </a:xfrm>
          <a:prstGeom prst="rect">
            <a:avLst/>
          </a:prstGeom>
        </p:spPr>
      </p:pic>
      <p:sp>
        <p:nvSpPr>
          <p:cNvPr id="6" name="Tekstboks 5"/>
          <p:cNvSpPr txBox="1"/>
          <p:nvPr/>
        </p:nvSpPr>
        <p:spPr>
          <a:xfrm>
            <a:off x="571472" y="357166"/>
            <a:ext cx="8072494" cy="4708981"/>
          </a:xfrm>
          <a:prstGeom prst="rect">
            <a:avLst/>
          </a:prstGeom>
          <a:noFill/>
        </p:spPr>
        <p:txBody>
          <a:bodyPr wrap="square" rtlCol="0">
            <a:spAutoFit/>
          </a:bodyPr>
          <a:lstStyle/>
          <a:p>
            <a:r>
              <a:rPr lang="da-DK" sz="2000" dirty="0" err="1" smtClean="0"/>
              <a:t>As-salaam</a:t>
            </a:r>
            <a:r>
              <a:rPr lang="da-DK" sz="2000" dirty="0" smtClean="0"/>
              <a:t> </a:t>
            </a:r>
            <a:r>
              <a:rPr lang="da-DK" sz="2000" dirty="0" err="1" smtClean="0"/>
              <a:t>aleikum</a:t>
            </a:r>
            <a:r>
              <a:rPr lang="da-DK" sz="2000" dirty="0" smtClean="0"/>
              <a:t>		goddag</a:t>
            </a:r>
          </a:p>
          <a:p>
            <a:endParaRPr lang="da-DK" sz="2000" dirty="0" smtClean="0"/>
          </a:p>
          <a:p>
            <a:r>
              <a:rPr lang="da-DK" sz="2000" dirty="0" err="1" smtClean="0"/>
              <a:t>Ma-salaam</a:t>
            </a:r>
            <a:r>
              <a:rPr lang="da-DK" sz="2000" dirty="0" smtClean="0"/>
              <a:t>			farvel</a:t>
            </a:r>
          </a:p>
          <a:p>
            <a:endParaRPr lang="da-DK" sz="2000" dirty="0" smtClean="0"/>
          </a:p>
          <a:p>
            <a:r>
              <a:rPr lang="da-DK" sz="2000" dirty="0" err="1" smtClean="0"/>
              <a:t>Mutasakkir</a:t>
            </a:r>
            <a:r>
              <a:rPr lang="da-DK" sz="2000" dirty="0" smtClean="0"/>
              <a:t> </a:t>
            </a:r>
            <a:r>
              <a:rPr lang="da-DK" sz="2000" dirty="0" err="1" smtClean="0"/>
              <a:t>halis</a:t>
            </a:r>
            <a:r>
              <a:rPr lang="da-DK" sz="2000" dirty="0" smtClean="0"/>
              <a:t>			mange tak</a:t>
            </a:r>
          </a:p>
          <a:p>
            <a:endParaRPr lang="da-DK" sz="2000" dirty="0" smtClean="0"/>
          </a:p>
          <a:p>
            <a:r>
              <a:rPr lang="da-DK" sz="2000" dirty="0" err="1" smtClean="0"/>
              <a:t>Ismi</a:t>
            </a:r>
            <a:r>
              <a:rPr lang="da-DK" sz="2000" dirty="0" smtClean="0"/>
              <a:t> NN				Jeg hedder NN</a:t>
            </a:r>
          </a:p>
          <a:p>
            <a:endParaRPr lang="da-DK" sz="2000" dirty="0" smtClean="0"/>
          </a:p>
          <a:p>
            <a:r>
              <a:rPr lang="da-DK" sz="2000" dirty="0" smtClean="0"/>
              <a:t>Ana </a:t>
            </a:r>
            <a:r>
              <a:rPr lang="da-DK" sz="2000" dirty="0" err="1" smtClean="0"/>
              <a:t>sakin</a:t>
            </a:r>
            <a:r>
              <a:rPr lang="da-DK" sz="2000" dirty="0" smtClean="0"/>
              <a:t> </a:t>
            </a:r>
            <a:r>
              <a:rPr lang="da-DK" sz="2000" dirty="0" err="1" smtClean="0"/>
              <a:t>fi-d-Danmark</a:t>
            </a:r>
            <a:r>
              <a:rPr lang="da-DK" sz="2000" dirty="0" smtClean="0"/>
              <a:t>.		Jeg bor i Danmark</a:t>
            </a:r>
          </a:p>
          <a:p>
            <a:endParaRPr lang="da-DK" sz="2000" dirty="0" smtClean="0"/>
          </a:p>
          <a:p>
            <a:r>
              <a:rPr lang="da-DK" sz="2000" dirty="0" smtClean="0"/>
              <a:t>Ana </a:t>
            </a:r>
            <a:r>
              <a:rPr lang="da-DK" sz="2000" dirty="0" err="1" smtClean="0"/>
              <a:t>danmarki</a:t>
            </a:r>
            <a:r>
              <a:rPr lang="da-DK" sz="2000" dirty="0" smtClean="0"/>
              <a:t>			Jeg er dansker</a:t>
            </a:r>
          </a:p>
          <a:p>
            <a:endParaRPr lang="da-DK" sz="2000" dirty="0" smtClean="0"/>
          </a:p>
          <a:p>
            <a:r>
              <a:rPr lang="da-DK" sz="2000" dirty="0" smtClean="0"/>
              <a:t>Ana </a:t>
            </a:r>
            <a:r>
              <a:rPr lang="da-DK" sz="2000" dirty="0" err="1" smtClean="0"/>
              <a:t>talib/talba</a:t>
            </a:r>
            <a:r>
              <a:rPr lang="da-DK" sz="2000" dirty="0" smtClean="0"/>
              <a:t>			Jeg er elev</a:t>
            </a:r>
          </a:p>
          <a:p>
            <a:endParaRPr lang="da-DK" sz="2000" dirty="0" smtClean="0"/>
          </a:p>
          <a:p>
            <a:r>
              <a:rPr lang="da-DK" sz="2000" dirty="0" smtClean="0"/>
              <a:t>Ana </a:t>
            </a:r>
            <a:r>
              <a:rPr lang="da-DK" sz="2000" dirty="0" err="1" smtClean="0"/>
              <a:t>b-atkallim</a:t>
            </a:r>
            <a:r>
              <a:rPr lang="da-DK" sz="2000" dirty="0" smtClean="0"/>
              <a:t> </a:t>
            </a:r>
            <a:r>
              <a:rPr lang="da-DK" sz="2000" dirty="0" err="1" smtClean="0"/>
              <a:t>arabi</a:t>
            </a:r>
            <a:r>
              <a:rPr lang="da-DK" sz="2000" dirty="0" smtClean="0"/>
              <a:t> </a:t>
            </a:r>
            <a:r>
              <a:rPr lang="da-DK" sz="2000" dirty="0" err="1" smtClean="0"/>
              <a:t>basit</a:t>
            </a:r>
            <a:r>
              <a:rPr lang="da-DK" sz="2000" dirty="0" smtClean="0"/>
              <a:t> </a:t>
            </a:r>
            <a:r>
              <a:rPr lang="da-DK" sz="2000" dirty="0" err="1" smtClean="0"/>
              <a:t>bass</a:t>
            </a:r>
            <a:r>
              <a:rPr lang="da-DK" sz="2000" dirty="0" smtClean="0"/>
              <a:t>	Jeg forstår kun lidt arabisk</a:t>
            </a:r>
            <a:endParaRPr lang="da-DK"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lstStyle/>
          <a:p>
            <a:endParaRPr lang="da-DK"/>
          </a:p>
        </p:txBody>
      </p:sp>
      <p:sp>
        <p:nvSpPr>
          <p:cNvPr id="5" name="Tekstboks 4"/>
          <p:cNvSpPr txBox="1"/>
          <p:nvPr/>
        </p:nvSpPr>
        <p:spPr>
          <a:xfrm>
            <a:off x="500034" y="571480"/>
            <a:ext cx="8143932" cy="369332"/>
          </a:xfrm>
          <a:prstGeom prst="rect">
            <a:avLst/>
          </a:prstGeom>
          <a:noFill/>
        </p:spPr>
        <p:txBody>
          <a:bodyPr wrap="square" rtlCol="0">
            <a:spAutoFit/>
          </a:bodyPr>
          <a:lstStyle/>
          <a:p>
            <a:endParaRPr lang="da-DK" dirty="0"/>
          </a:p>
        </p:txBody>
      </p:sp>
      <p:sp>
        <p:nvSpPr>
          <p:cNvPr id="4" name="Tekstboks 3"/>
          <p:cNvSpPr txBox="1"/>
          <p:nvPr/>
        </p:nvSpPr>
        <p:spPr>
          <a:xfrm>
            <a:off x="500034" y="500042"/>
            <a:ext cx="8143932" cy="3231654"/>
          </a:xfrm>
          <a:prstGeom prst="rect">
            <a:avLst/>
          </a:prstGeom>
          <a:noFill/>
        </p:spPr>
        <p:txBody>
          <a:bodyPr wrap="square" rtlCol="0">
            <a:spAutoFit/>
          </a:bodyPr>
          <a:lstStyle/>
          <a:p>
            <a:r>
              <a:rPr lang="da-DK" sz="2400" dirty="0" smtClean="0"/>
              <a:t>Udtrykkene arabisk og klassisk arabisk bruges almindeligvis om det rene arabiske sprog, </a:t>
            </a:r>
            <a:r>
              <a:rPr lang="ar-SA" sz="2400" dirty="0" smtClean="0"/>
              <a:t>اللغة العربية؛الفصحى</a:t>
            </a:r>
            <a:r>
              <a:rPr lang="da-DK" sz="2400" dirty="0" smtClean="0"/>
              <a:t> </a:t>
            </a:r>
            <a:r>
              <a:rPr lang="da-DK" sz="2400" dirty="0" err="1" smtClean="0"/>
              <a:t>al-lughat</a:t>
            </a:r>
            <a:r>
              <a:rPr lang="da-DK" sz="2400" dirty="0" smtClean="0"/>
              <a:t> </a:t>
            </a:r>
            <a:r>
              <a:rPr lang="da-DK" sz="2400" dirty="0" err="1" smtClean="0"/>
              <a:t>al-`arabiyyah</a:t>
            </a:r>
            <a:r>
              <a:rPr lang="da-DK" sz="2400" dirty="0" smtClean="0"/>
              <a:t>: det arabiske sprog; </a:t>
            </a:r>
            <a:r>
              <a:rPr lang="da-DK" sz="2400" dirty="0" err="1" smtClean="0"/>
              <a:t>al-fushah</a:t>
            </a:r>
            <a:r>
              <a:rPr lang="da-DK" sz="2400" dirty="0" smtClean="0"/>
              <a:t>: klassisk arabisk, som er det sprog, Koranen er affattet på. Arabiske dialekter tales i Nordafrika (</a:t>
            </a:r>
            <a:r>
              <a:rPr lang="da-DK" sz="2400" dirty="0" err="1" smtClean="0"/>
              <a:t>Maghreb</a:t>
            </a:r>
            <a:r>
              <a:rPr lang="da-DK" sz="2400" dirty="0" smtClean="0"/>
              <a:t> fra Marokko til Egypten) og i Mellemøsten (fra Palæstina/Israel til Irak, og fra Syrien til Yemen). Der tales også en arabisk dialekt på Malta.</a:t>
            </a:r>
          </a:p>
          <a:p>
            <a:endParaRPr lang="da-DK" dirty="0" smtClean="0"/>
          </a:p>
          <a:p>
            <a:r>
              <a:rPr lang="da-DK" dirty="0" smtClean="0"/>
              <a:t>.</a:t>
            </a:r>
            <a:endParaRPr lang="da-DK" dirty="0"/>
          </a:p>
        </p:txBody>
      </p:sp>
      <p:pic>
        <p:nvPicPr>
          <p:cNvPr id="6" name="Billede 5" descr="Arab_world.png"/>
          <p:cNvPicPr>
            <a:picLocks noChangeAspect="1"/>
          </p:cNvPicPr>
          <p:nvPr/>
        </p:nvPicPr>
        <p:blipFill>
          <a:blip r:embed="rId2" cstate="print"/>
          <a:stretch>
            <a:fillRect/>
          </a:stretch>
        </p:blipFill>
        <p:spPr>
          <a:xfrm>
            <a:off x="2428860" y="3214686"/>
            <a:ext cx="4268172" cy="2388144"/>
          </a:xfrm>
          <a:prstGeom prst="rect">
            <a:avLst/>
          </a:prstGeom>
        </p:spPr>
      </p:pic>
      <p:pic>
        <p:nvPicPr>
          <p:cNvPr id="7" name="Billede 6" descr="logo.jpg"/>
          <p:cNvPicPr>
            <a:picLocks noChangeAspect="1"/>
          </p:cNvPicPr>
          <p:nvPr/>
        </p:nvPicPr>
        <p:blipFill>
          <a:blip r:embed="rId3" cstate="print"/>
          <a:stretch>
            <a:fillRect/>
          </a:stretch>
        </p:blipFill>
        <p:spPr>
          <a:xfrm>
            <a:off x="785786" y="6143644"/>
            <a:ext cx="571504" cy="52491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lstStyle/>
          <a:p>
            <a:endParaRPr lang="da-DK"/>
          </a:p>
        </p:txBody>
      </p:sp>
      <p:sp>
        <p:nvSpPr>
          <p:cNvPr id="5" name="Tekstboks 4"/>
          <p:cNvSpPr txBox="1"/>
          <p:nvPr/>
        </p:nvSpPr>
        <p:spPr>
          <a:xfrm>
            <a:off x="500034" y="571480"/>
            <a:ext cx="8143932" cy="369332"/>
          </a:xfrm>
          <a:prstGeom prst="rect">
            <a:avLst/>
          </a:prstGeom>
          <a:noFill/>
        </p:spPr>
        <p:txBody>
          <a:bodyPr wrap="square" rtlCol="0">
            <a:spAutoFit/>
          </a:bodyPr>
          <a:lstStyle/>
          <a:p>
            <a:endParaRPr lang="da-DK" dirty="0"/>
          </a:p>
        </p:txBody>
      </p:sp>
      <p:graphicFrame>
        <p:nvGraphicFramePr>
          <p:cNvPr id="6" name="Tabel 5"/>
          <p:cNvGraphicFramePr>
            <a:graphicFrameLocks noGrp="1"/>
          </p:cNvGraphicFramePr>
          <p:nvPr/>
        </p:nvGraphicFramePr>
        <p:xfrm>
          <a:off x="857224" y="642918"/>
          <a:ext cx="7500990" cy="4820920"/>
        </p:xfrm>
        <a:graphic>
          <a:graphicData uri="http://schemas.openxmlformats.org/drawingml/2006/table">
            <a:tbl>
              <a:tblPr firstRow="1" bandRow="1">
                <a:tableStyleId>{5C22544A-7EE6-4342-B048-85BDC9FD1C3A}</a:tableStyleId>
              </a:tblPr>
              <a:tblGrid>
                <a:gridCol w="2500330"/>
                <a:gridCol w="2500330"/>
                <a:gridCol w="2500330"/>
              </a:tblGrid>
              <a:tr h="370840">
                <a:tc>
                  <a:txBody>
                    <a:bodyPr/>
                    <a:lstStyle/>
                    <a:p>
                      <a:pPr algn="ctr">
                        <a:lnSpc>
                          <a:spcPct val="115000"/>
                        </a:lnSpc>
                        <a:spcBef>
                          <a:spcPts val="1200"/>
                        </a:spcBef>
                        <a:spcAft>
                          <a:spcPts val="1200"/>
                        </a:spcAft>
                      </a:pPr>
                      <a:r>
                        <a:rPr lang="da-DK" sz="1600" b="0" dirty="0" err="1">
                          <a:solidFill>
                            <a:schemeClr val="bg1"/>
                          </a:solidFill>
                          <a:latin typeface="Times New Roman"/>
                          <a:ea typeface="Times New Roman"/>
                          <a:cs typeface="Times New Roman"/>
                        </a:rPr>
                        <a:t>Alif</a:t>
                      </a:r>
                      <a:endParaRPr lang="da-DK" sz="1100" b="0" dirty="0">
                        <a:solidFill>
                          <a:schemeClr val="bg1"/>
                        </a:solidFill>
                        <a:latin typeface="Calibri"/>
                        <a:ea typeface="Calibri"/>
                        <a:cs typeface="Times New Roman"/>
                      </a:endParaRPr>
                    </a:p>
                  </a:txBody>
                  <a:tcPr marL="30480" marR="30480" marT="30480" marB="30480" anchor="ctr">
                    <a:solidFill>
                      <a:schemeClr val="accent1">
                        <a:lumMod val="20000"/>
                        <a:lumOff val="80000"/>
                      </a:schemeClr>
                    </a:solidFill>
                  </a:tcPr>
                </a:tc>
                <a:tc>
                  <a:txBody>
                    <a:bodyPr/>
                    <a:lstStyle/>
                    <a:p>
                      <a:pPr algn="ctr">
                        <a:lnSpc>
                          <a:spcPct val="115000"/>
                        </a:lnSpc>
                        <a:spcBef>
                          <a:spcPts val="1200"/>
                        </a:spcBef>
                        <a:spcAft>
                          <a:spcPts val="1200"/>
                        </a:spcAft>
                      </a:pPr>
                      <a:r>
                        <a:rPr lang="da-DK" sz="1600" b="0" dirty="0">
                          <a:solidFill>
                            <a:schemeClr val="bg1"/>
                          </a:solidFill>
                          <a:latin typeface="Times New Roman"/>
                          <a:ea typeface="Times New Roman"/>
                          <a:cs typeface="Times New Roman"/>
                        </a:rPr>
                        <a:t>a, ā, i, u</a:t>
                      </a:r>
                      <a:endParaRPr lang="da-DK" sz="1100" b="0" dirty="0">
                        <a:solidFill>
                          <a:schemeClr val="bg1"/>
                        </a:solidFill>
                        <a:latin typeface="Calibri"/>
                        <a:ea typeface="Calibri"/>
                        <a:cs typeface="Times New Roman"/>
                      </a:endParaRPr>
                    </a:p>
                  </a:txBody>
                  <a:tcPr marL="30480" marR="30480" marT="30480" marB="30480" anchor="ctr">
                    <a:solidFill>
                      <a:schemeClr val="accent1">
                        <a:lumMod val="20000"/>
                        <a:lumOff val="80000"/>
                      </a:schemeClr>
                    </a:solidFill>
                  </a:tcPr>
                </a:tc>
                <a:tc>
                  <a:txBody>
                    <a:bodyPr/>
                    <a:lstStyle/>
                    <a:p>
                      <a:pPr algn="ctr">
                        <a:lnSpc>
                          <a:spcPct val="115000"/>
                        </a:lnSpc>
                        <a:spcBef>
                          <a:spcPts val="1200"/>
                        </a:spcBef>
                        <a:spcAft>
                          <a:spcPts val="1200"/>
                        </a:spcAft>
                      </a:pPr>
                      <a:r>
                        <a:rPr lang="da-DK" sz="1600" b="0" dirty="0">
                          <a:solidFill>
                            <a:schemeClr val="bg1"/>
                          </a:solidFill>
                          <a:latin typeface="Times New Roman"/>
                          <a:ea typeface="Times New Roman"/>
                          <a:cs typeface="Times New Roman"/>
                        </a:rPr>
                        <a:t>ا</a:t>
                      </a:r>
                      <a:endParaRPr lang="da-DK" sz="1100" b="0" dirty="0">
                        <a:solidFill>
                          <a:schemeClr val="bg1"/>
                        </a:solidFill>
                        <a:latin typeface="Calibri"/>
                        <a:ea typeface="Calibri"/>
                        <a:cs typeface="Times New Roman"/>
                      </a:endParaRPr>
                    </a:p>
                  </a:txBody>
                  <a:tcPr marL="30480" marR="30480" marT="30480" marB="30480" anchor="ctr">
                    <a:solidFill>
                      <a:schemeClr val="accent1">
                        <a:lumMod val="20000"/>
                        <a:lumOff val="80000"/>
                      </a:schemeClr>
                    </a:solidFill>
                  </a:tcP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Bā</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b</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ب</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Tā</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t</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ت</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Thā</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th</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ث</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Djīm</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dj</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ج</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Hā</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h</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ح</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Chā</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ch</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خ</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Dāl</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d</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د</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Dhāl</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dh</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ذ</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Rā</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r</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ر</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Zāi</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z</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ز</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Sīn</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s</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س</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Sjīn</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sj</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dirty="0">
                          <a:latin typeface="Times New Roman"/>
                          <a:ea typeface="Times New Roman"/>
                          <a:cs typeface="Times New Roman"/>
                        </a:rPr>
                        <a:t>ش</a:t>
                      </a:r>
                      <a:endParaRPr lang="da-DK" sz="1100" dirty="0">
                        <a:latin typeface="Calibri"/>
                        <a:ea typeface="Calibri"/>
                        <a:cs typeface="Times New Roman"/>
                      </a:endParaRPr>
                    </a:p>
                  </a:txBody>
                  <a:tcPr marL="30480" marR="30480" marT="30480" marB="30480" anchor="ctr"/>
                </a:tc>
              </a:tr>
            </a:tbl>
          </a:graphicData>
        </a:graphic>
      </p:graphicFrame>
      <p:pic>
        <p:nvPicPr>
          <p:cNvPr id="7" name="Billede 6" descr="logo.jpg"/>
          <p:cNvPicPr>
            <a:picLocks noChangeAspect="1"/>
          </p:cNvPicPr>
          <p:nvPr/>
        </p:nvPicPr>
        <p:blipFill>
          <a:blip r:embed="rId2" cstate="print"/>
          <a:stretch>
            <a:fillRect/>
          </a:stretch>
        </p:blipFill>
        <p:spPr>
          <a:xfrm>
            <a:off x="785786" y="6143644"/>
            <a:ext cx="571504" cy="52491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lstStyle/>
          <a:p>
            <a:endParaRPr lang="da-DK"/>
          </a:p>
        </p:txBody>
      </p:sp>
      <p:sp>
        <p:nvSpPr>
          <p:cNvPr id="5" name="Tekstboks 4"/>
          <p:cNvSpPr txBox="1"/>
          <p:nvPr/>
        </p:nvSpPr>
        <p:spPr>
          <a:xfrm>
            <a:off x="500034" y="571480"/>
            <a:ext cx="8143932" cy="369332"/>
          </a:xfrm>
          <a:prstGeom prst="rect">
            <a:avLst/>
          </a:prstGeom>
          <a:noFill/>
        </p:spPr>
        <p:txBody>
          <a:bodyPr wrap="square" rtlCol="0">
            <a:spAutoFit/>
          </a:bodyPr>
          <a:lstStyle/>
          <a:p>
            <a:endParaRPr lang="da-DK" dirty="0"/>
          </a:p>
        </p:txBody>
      </p:sp>
      <p:graphicFrame>
        <p:nvGraphicFramePr>
          <p:cNvPr id="6" name="Tabel 5"/>
          <p:cNvGraphicFramePr>
            <a:graphicFrameLocks noGrp="1"/>
          </p:cNvGraphicFramePr>
          <p:nvPr/>
        </p:nvGraphicFramePr>
        <p:xfrm>
          <a:off x="785786" y="214290"/>
          <a:ext cx="7500990" cy="5562600"/>
        </p:xfrm>
        <a:graphic>
          <a:graphicData uri="http://schemas.openxmlformats.org/drawingml/2006/table">
            <a:tbl>
              <a:tblPr firstRow="1" bandRow="1">
                <a:tableStyleId>{5C22544A-7EE6-4342-B048-85BDC9FD1C3A}</a:tableStyleId>
              </a:tblPr>
              <a:tblGrid>
                <a:gridCol w="2500330"/>
                <a:gridCol w="2500330"/>
                <a:gridCol w="2500330"/>
              </a:tblGrid>
              <a:tr h="370840">
                <a:tc>
                  <a:txBody>
                    <a:bodyPr/>
                    <a:lstStyle/>
                    <a:p>
                      <a:pPr algn="ctr">
                        <a:lnSpc>
                          <a:spcPct val="115000"/>
                        </a:lnSpc>
                        <a:spcBef>
                          <a:spcPts val="1200"/>
                        </a:spcBef>
                        <a:spcAft>
                          <a:spcPts val="1200"/>
                        </a:spcAft>
                      </a:pPr>
                      <a:r>
                        <a:rPr lang="da-DK" sz="1600" b="0" dirty="0" err="1">
                          <a:solidFill>
                            <a:schemeClr val="bg1"/>
                          </a:solidFill>
                          <a:latin typeface="Times New Roman"/>
                          <a:ea typeface="Times New Roman"/>
                          <a:cs typeface="Times New Roman"/>
                        </a:rPr>
                        <a:t>Sād</a:t>
                      </a:r>
                      <a:endParaRPr lang="da-DK" sz="1100" b="0" dirty="0">
                        <a:solidFill>
                          <a:schemeClr val="bg1"/>
                        </a:solidFill>
                        <a:latin typeface="Calibri"/>
                        <a:ea typeface="Calibri"/>
                        <a:cs typeface="Times New Roman"/>
                      </a:endParaRPr>
                    </a:p>
                  </a:txBody>
                  <a:tcPr marL="30480" marR="30480" marT="30480" marB="30480" anchor="ctr">
                    <a:solidFill>
                      <a:schemeClr val="accent1">
                        <a:lumMod val="20000"/>
                        <a:lumOff val="80000"/>
                      </a:schemeClr>
                    </a:solidFill>
                  </a:tcPr>
                </a:tc>
                <a:tc>
                  <a:txBody>
                    <a:bodyPr/>
                    <a:lstStyle/>
                    <a:p>
                      <a:pPr algn="ctr">
                        <a:lnSpc>
                          <a:spcPct val="115000"/>
                        </a:lnSpc>
                        <a:spcBef>
                          <a:spcPts val="1200"/>
                        </a:spcBef>
                        <a:spcAft>
                          <a:spcPts val="1200"/>
                        </a:spcAft>
                      </a:pPr>
                      <a:r>
                        <a:rPr lang="da-DK" sz="1600" b="0" dirty="0">
                          <a:solidFill>
                            <a:schemeClr val="bg1"/>
                          </a:solidFill>
                          <a:latin typeface="Times New Roman"/>
                          <a:ea typeface="Times New Roman"/>
                          <a:cs typeface="Times New Roman"/>
                        </a:rPr>
                        <a:t>s</a:t>
                      </a:r>
                      <a:endParaRPr lang="da-DK" sz="1100" b="0" dirty="0">
                        <a:solidFill>
                          <a:schemeClr val="bg1"/>
                        </a:solidFill>
                        <a:latin typeface="Calibri"/>
                        <a:ea typeface="Calibri"/>
                        <a:cs typeface="Times New Roman"/>
                      </a:endParaRPr>
                    </a:p>
                  </a:txBody>
                  <a:tcPr marL="30480" marR="30480" marT="30480" marB="30480" anchor="ctr">
                    <a:solidFill>
                      <a:schemeClr val="accent1">
                        <a:lumMod val="20000"/>
                        <a:lumOff val="80000"/>
                      </a:schemeClr>
                    </a:solidFill>
                  </a:tcPr>
                </a:tc>
                <a:tc>
                  <a:txBody>
                    <a:bodyPr/>
                    <a:lstStyle/>
                    <a:p>
                      <a:pPr algn="ctr">
                        <a:lnSpc>
                          <a:spcPct val="115000"/>
                        </a:lnSpc>
                        <a:spcBef>
                          <a:spcPts val="1200"/>
                        </a:spcBef>
                        <a:spcAft>
                          <a:spcPts val="1200"/>
                        </a:spcAft>
                      </a:pPr>
                      <a:r>
                        <a:rPr lang="da-DK" sz="1600" b="0" dirty="0">
                          <a:solidFill>
                            <a:schemeClr val="bg1"/>
                          </a:solidFill>
                          <a:latin typeface="Times New Roman"/>
                          <a:ea typeface="Times New Roman"/>
                          <a:cs typeface="Times New Roman"/>
                        </a:rPr>
                        <a:t>ص</a:t>
                      </a:r>
                      <a:endParaRPr lang="da-DK" sz="1100" b="0" dirty="0">
                        <a:solidFill>
                          <a:schemeClr val="bg1"/>
                        </a:solidFill>
                        <a:latin typeface="Calibri"/>
                        <a:ea typeface="Calibri"/>
                        <a:cs typeface="Times New Roman"/>
                      </a:endParaRPr>
                    </a:p>
                  </a:txBody>
                  <a:tcPr marL="30480" marR="30480" marT="30480" marB="30480" anchor="ctr">
                    <a:solidFill>
                      <a:schemeClr val="accent1">
                        <a:lumMod val="20000"/>
                        <a:lumOff val="80000"/>
                      </a:schemeClr>
                    </a:solidFill>
                  </a:tcP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Dād</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d</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ض</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Tā</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t</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ط</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Zā</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z</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ظ</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Ain</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ʿ</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ع</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Ghain</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gh</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غ</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Fā</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f</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ف</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Qāf</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q</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ق</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Kāf</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k</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ك</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Lām</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l</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ل</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Mīm</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m</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م</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Nūn</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n</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ن</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Hā</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h</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ه</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Wāw</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w ,ū, u</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و</a:t>
                      </a:r>
                      <a:endParaRPr lang="da-DK" sz="1100">
                        <a:latin typeface="Calibri"/>
                        <a:ea typeface="Calibri"/>
                        <a:cs typeface="Times New Roman"/>
                      </a:endParaRPr>
                    </a:p>
                  </a:txBody>
                  <a:tcPr marL="30480" marR="30480" marT="30480" marB="30480" anchor="ctr"/>
                </a:tc>
              </a:tr>
              <a:tr h="370840">
                <a:tc>
                  <a:txBody>
                    <a:bodyPr/>
                    <a:lstStyle/>
                    <a:p>
                      <a:pPr algn="ctr">
                        <a:lnSpc>
                          <a:spcPct val="115000"/>
                        </a:lnSpc>
                        <a:spcBef>
                          <a:spcPts val="1200"/>
                        </a:spcBef>
                        <a:spcAft>
                          <a:spcPts val="1200"/>
                        </a:spcAft>
                      </a:pPr>
                      <a:r>
                        <a:rPr lang="da-DK" sz="1600">
                          <a:latin typeface="Times New Roman"/>
                          <a:ea typeface="Times New Roman"/>
                          <a:cs typeface="Times New Roman"/>
                        </a:rPr>
                        <a:t>Yā</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a:latin typeface="Times New Roman"/>
                          <a:ea typeface="Times New Roman"/>
                          <a:cs typeface="Times New Roman"/>
                        </a:rPr>
                        <a:t>y, ī, i</a:t>
                      </a:r>
                      <a:endParaRPr lang="da-DK" sz="1100">
                        <a:latin typeface="Calibri"/>
                        <a:ea typeface="Calibri"/>
                        <a:cs typeface="Times New Roman"/>
                      </a:endParaRPr>
                    </a:p>
                  </a:txBody>
                  <a:tcPr marL="30480" marR="30480" marT="30480" marB="30480" anchor="ctr"/>
                </a:tc>
                <a:tc>
                  <a:txBody>
                    <a:bodyPr/>
                    <a:lstStyle/>
                    <a:p>
                      <a:pPr algn="ctr">
                        <a:lnSpc>
                          <a:spcPct val="115000"/>
                        </a:lnSpc>
                        <a:spcBef>
                          <a:spcPts val="1200"/>
                        </a:spcBef>
                        <a:spcAft>
                          <a:spcPts val="1200"/>
                        </a:spcAft>
                      </a:pPr>
                      <a:r>
                        <a:rPr lang="da-DK" sz="1600" dirty="0">
                          <a:latin typeface="Times New Roman"/>
                          <a:ea typeface="Times New Roman"/>
                          <a:cs typeface="Times New Roman"/>
                        </a:rPr>
                        <a:t>ى</a:t>
                      </a:r>
                      <a:endParaRPr lang="da-DK" sz="1100" dirty="0">
                        <a:latin typeface="Calibri"/>
                        <a:ea typeface="Calibri"/>
                        <a:cs typeface="Times New Roman"/>
                      </a:endParaRPr>
                    </a:p>
                  </a:txBody>
                  <a:tcPr marL="30480" marR="30480" marT="30480" marB="30480" anchor="ctr"/>
                </a:tc>
              </a:tr>
            </a:tbl>
          </a:graphicData>
        </a:graphic>
      </p:graphicFrame>
      <p:pic>
        <p:nvPicPr>
          <p:cNvPr id="7" name="Billede 6" descr="logo.jpg"/>
          <p:cNvPicPr>
            <a:picLocks noChangeAspect="1"/>
          </p:cNvPicPr>
          <p:nvPr/>
        </p:nvPicPr>
        <p:blipFill>
          <a:blip r:embed="rId2" cstate="print"/>
          <a:stretch>
            <a:fillRect/>
          </a:stretch>
        </p:blipFill>
        <p:spPr>
          <a:xfrm>
            <a:off x="785786" y="6143644"/>
            <a:ext cx="571504" cy="52491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lstStyle/>
          <a:p>
            <a:endParaRPr lang="da-DK"/>
          </a:p>
        </p:txBody>
      </p:sp>
      <p:sp>
        <p:nvSpPr>
          <p:cNvPr id="5" name="Tekstboks 4"/>
          <p:cNvSpPr txBox="1"/>
          <p:nvPr/>
        </p:nvSpPr>
        <p:spPr>
          <a:xfrm>
            <a:off x="500034" y="571480"/>
            <a:ext cx="8143932" cy="369332"/>
          </a:xfrm>
          <a:prstGeom prst="rect">
            <a:avLst/>
          </a:prstGeom>
          <a:noFill/>
        </p:spPr>
        <p:txBody>
          <a:bodyPr wrap="square" rtlCol="0">
            <a:spAutoFit/>
          </a:bodyPr>
          <a:lstStyle/>
          <a:p>
            <a:endParaRPr lang="da-DK" dirty="0"/>
          </a:p>
        </p:txBody>
      </p:sp>
      <p:sp>
        <p:nvSpPr>
          <p:cNvPr id="4" name="Tekstboks 3"/>
          <p:cNvSpPr txBox="1"/>
          <p:nvPr/>
        </p:nvSpPr>
        <p:spPr>
          <a:xfrm>
            <a:off x="500034" y="500042"/>
            <a:ext cx="8143932" cy="6432530"/>
          </a:xfrm>
          <a:prstGeom prst="rect">
            <a:avLst/>
          </a:prstGeom>
          <a:noFill/>
        </p:spPr>
        <p:txBody>
          <a:bodyPr wrap="square" rtlCol="0">
            <a:spAutoFit/>
          </a:bodyPr>
          <a:lstStyle/>
          <a:p>
            <a:endParaRPr lang="da-DK" dirty="0" smtClean="0"/>
          </a:p>
          <a:p>
            <a:r>
              <a:rPr lang="da-DK" sz="2400" dirty="0" smtClean="0"/>
              <a:t>Arabisk er et semitisk sprog ligesom hebraisk. Det arabiske alfabet har 28 bogstaver og skrives fra højre mod venstre. De korte vokaler a, i og u noteres ikke i normal skrift. De lange vokaler a, i og u noteres. De korte vokaler kan eventuelt angives ved hjælp af diakritiske tegn over og under konsonanterne</a:t>
            </a:r>
            <a:r>
              <a:rPr lang="da-DK" sz="2400" dirty="0" smtClean="0"/>
              <a:t>.</a:t>
            </a:r>
          </a:p>
          <a:p>
            <a:endParaRPr lang="da-DK" sz="2400" dirty="0" smtClean="0"/>
          </a:p>
          <a:p>
            <a:endParaRPr lang="da-DK" sz="2400" dirty="0" smtClean="0"/>
          </a:p>
          <a:p>
            <a:r>
              <a:rPr lang="da-DK" sz="2400" dirty="0" smtClean="0"/>
              <a:t>	</a:t>
            </a:r>
            <a:r>
              <a:rPr lang="da-DK" sz="2400" dirty="0" smtClean="0"/>
              <a:t>		</a:t>
            </a:r>
            <a:r>
              <a:rPr lang="ar-AE" sz="8800" dirty="0" smtClean="0"/>
              <a:t>المكتبة</a:t>
            </a:r>
            <a:endParaRPr lang="da-DK" sz="8800" dirty="0" smtClean="0"/>
          </a:p>
          <a:p>
            <a:endParaRPr lang="da-DK" sz="2400" dirty="0" smtClean="0"/>
          </a:p>
          <a:p>
            <a:endParaRPr lang="da-DK" sz="2400" dirty="0" smtClean="0"/>
          </a:p>
          <a:p>
            <a:endParaRPr lang="da-DK" sz="2400" dirty="0" smtClean="0"/>
          </a:p>
          <a:p>
            <a:endParaRPr lang="da-DK" sz="2400" dirty="0" smtClean="0"/>
          </a:p>
          <a:p>
            <a:endParaRPr lang="da-DK" sz="2400" dirty="0" smtClean="0"/>
          </a:p>
          <a:p>
            <a:endParaRPr lang="da-DK" dirty="0" smtClean="0"/>
          </a:p>
        </p:txBody>
      </p:sp>
      <p:pic>
        <p:nvPicPr>
          <p:cNvPr id="7" name="Billede 6" descr="logo.jpg"/>
          <p:cNvPicPr>
            <a:picLocks noChangeAspect="1"/>
          </p:cNvPicPr>
          <p:nvPr/>
        </p:nvPicPr>
        <p:blipFill>
          <a:blip r:embed="rId2" cstate="print"/>
          <a:stretch>
            <a:fillRect/>
          </a:stretch>
        </p:blipFill>
        <p:spPr>
          <a:xfrm>
            <a:off x="785786" y="6143644"/>
            <a:ext cx="571504" cy="52491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lstStyle/>
          <a:p>
            <a:endParaRPr lang="da-DK"/>
          </a:p>
        </p:txBody>
      </p:sp>
      <p:sp>
        <p:nvSpPr>
          <p:cNvPr id="5" name="Tekstboks 4"/>
          <p:cNvSpPr txBox="1"/>
          <p:nvPr/>
        </p:nvSpPr>
        <p:spPr>
          <a:xfrm>
            <a:off x="500034" y="571480"/>
            <a:ext cx="8143932" cy="369332"/>
          </a:xfrm>
          <a:prstGeom prst="rect">
            <a:avLst/>
          </a:prstGeom>
          <a:noFill/>
        </p:spPr>
        <p:txBody>
          <a:bodyPr wrap="square" rtlCol="0">
            <a:spAutoFit/>
          </a:bodyPr>
          <a:lstStyle/>
          <a:p>
            <a:endParaRPr lang="da-DK" dirty="0"/>
          </a:p>
        </p:txBody>
      </p:sp>
      <p:sp>
        <p:nvSpPr>
          <p:cNvPr id="4" name="Tekstboks 3"/>
          <p:cNvSpPr txBox="1"/>
          <p:nvPr/>
        </p:nvSpPr>
        <p:spPr>
          <a:xfrm>
            <a:off x="500034" y="500042"/>
            <a:ext cx="8143932" cy="2862322"/>
          </a:xfrm>
          <a:prstGeom prst="rect">
            <a:avLst/>
          </a:prstGeom>
          <a:noFill/>
        </p:spPr>
        <p:txBody>
          <a:bodyPr wrap="square" rtlCol="0">
            <a:spAutoFit/>
          </a:bodyPr>
          <a:lstStyle/>
          <a:p>
            <a:endParaRPr lang="da-DK" dirty="0" smtClean="0"/>
          </a:p>
          <a:p>
            <a:r>
              <a:rPr lang="da-DK" sz="2400" dirty="0" smtClean="0"/>
              <a:t>Den oprindelige korantekst på arabisk opfattes af muslimer som guddommelig, hvorved Koranens sprog har en særlig status. Dette er grunden til, at Koranen i mange lande ikke er blevet trykt på nationalsproget. Eventuelt kan man trykke en tosproget udgave, hvor den arabiske tekst er den indiskutable originale og oversættelsen kun er at opfatte som en fortolkning.</a:t>
            </a:r>
          </a:p>
          <a:p>
            <a:endParaRPr lang="da-DK" dirty="0" smtClean="0"/>
          </a:p>
        </p:txBody>
      </p:sp>
      <p:pic>
        <p:nvPicPr>
          <p:cNvPr id="6" name="Billede 5" descr="koranen_articleimage.jpg"/>
          <p:cNvPicPr>
            <a:picLocks noChangeAspect="1"/>
          </p:cNvPicPr>
          <p:nvPr/>
        </p:nvPicPr>
        <p:blipFill>
          <a:blip r:embed="rId2" cstate="print"/>
          <a:stretch>
            <a:fillRect/>
          </a:stretch>
        </p:blipFill>
        <p:spPr>
          <a:xfrm>
            <a:off x="3214678" y="3357562"/>
            <a:ext cx="2667000" cy="1952625"/>
          </a:xfrm>
          <a:prstGeom prst="rect">
            <a:avLst/>
          </a:prstGeom>
        </p:spPr>
      </p:pic>
      <p:pic>
        <p:nvPicPr>
          <p:cNvPr id="7" name="Billede 6" descr="logo.jpg"/>
          <p:cNvPicPr>
            <a:picLocks noChangeAspect="1"/>
          </p:cNvPicPr>
          <p:nvPr/>
        </p:nvPicPr>
        <p:blipFill>
          <a:blip r:embed="rId3" cstate="print"/>
          <a:stretch>
            <a:fillRect/>
          </a:stretch>
        </p:blipFill>
        <p:spPr>
          <a:xfrm>
            <a:off x="785786" y="6143644"/>
            <a:ext cx="571504" cy="52491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lstStyle/>
          <a:p>
            <a:endParaRPr lang="da-DK"/>
          </a:p>
        </p:txBody>
      </p:sp>
      <p:sp>
        <p:nvSpPr>
          <p:cNvPr id="5" name="Tekstboks 4"/>
          <p:cNvSpPr txBox="1"/>
          <p:nvPr/>
        </p:nvSpPr>
        <p:spPr>
          <a:xfrm>
            <a:off x="500034" y="571480"/>
            <a:ext cx="8143932" cy="369332"/>
          </a:xfrm>
          <a:prstGeom prst="rect">
            <a:avLst/>
          </a:prstGeom>
          <a:noFill/>
        </p:spPr>
        <p:txBody>
          <a:bodyPr wrap="square" rtlCol="0">
            <a:spAutoFit/>
          </a:bodyPr>
          <a:lstStyle/>
          <a:p>
            <a:endParaRPr lang="da-DK" dirty="0"/>
          </a:p>
        </p:txBody>
      </p:sp>
      <p:sp>
        <p:nvSpPr>
          <p:cNvPr id="4" name="Tekstboks 3"/>
          <p:cNvSpPr txBox="1"/>
          <p:nvPr/>
        </p:nvSpPr>
        <p:spPr>
          <a:xfrm>
            <a:off x="500034" y="500042"/>
            <a:ext cx="8143932" cy="3693319"/>
          </a:xfrm>
          <a:prstGeom prst="rect">
            <a:avLst/>
          </a:prstGeom>
          <a:noFill/>
        </p:spPr>
        <p:txBody>
          <a:bodyPr wrap="square" rtlCol="0">
            <a:spAutoFit/>
          </a:bodyPr>
          <a:lstStyle/>
          <a:p>
            <a:endParaRPr lang="da-DK" dirty="0" smtClean="0"/>
          </a:p>
          <a:p>
            <a:r>
              <a:rPr lang="da-DK" sz="2400" dirty="0" smtClean="0"/>
              <a:t>Det moderne, fælles skriftsprog betegnes ofte som moderne standardarabisk og forstås over hele den arabiske verden.</a:t>
            </a:r>
          </a:p>
          <a:p>
            <a:endParaRPr lang="da-DK" sz="2400" dirty="0" smtClean="0"/>
          </a:p>
          <a:p>
            <a:r>
              <a:rPr lang="da-DK" sz="2400" dirty="0" smtClean="0"/>
              <a:t>Talesproget varierer derimod så meget mellem landene, at det kan diskuteres om eksempelvis marokkansk arabisk og yemenitisk arabisk skal ses som dialekter af samme sprog eller som forskellige sprog. Egyptisk arabisk er den moderne dialekt, der forstås af flest arabere på grund af Egyptens befolkningstal og medierne (især film).</a:t>
            </a:r>
            <a:endParaRPr lang="da-DK" sz="2400" dirty="0"/>
          </a:p>
        </p:txBody>
      </p:sp>
      <p:pic>
        <p:nvPicPr>
          <p:cNvPr id="6" name="Billede 5" descr="logo.jpg"/>
          <p:cNvPicPr>
            <a:picLocks noChangeAspect="1"/>
          </p:cNvPicPr>
          <p:nvPr/>
        </p:nvPicPr>
        <p:blipFill>
          <a:blip r:embed="rId2" cstate="print"/>
          <a:stretch>
            <a:fillRect/>
          </a:stretch>
        </p:blipFill>
        <p:spPr>
          <a:xfrm>
            <a:off x="785786" y="6143644"/>
            <a:ext cx="571504" cy="52491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lstStyle/>
          <a:p>
            <a:endParaRPr lang="da-DK"/>
          </a:p>
        </p:txBody>
      </p:sp>
      <p:sp>
        <p:nvSpPr>
          <p:cNvPr id="5" name="Tekstboks 4"/>
          <p:cNvSpPr txBox="1"/>
          <p:nvPr/>
        </p:nvSpPr>
        <p:spPr>
          <a:xfrm>
            <a:off x="500034" y="571480"/>
            <a:ext cx="8143932" cy="369332"/>
          </a:xfrm>
          <a:prstGeom prst="rect">
            <a:avLst/>
          </a:prstGeom>
          <a:noFill/>
        </p:spPr>
        <p:txBody>
          <a:bodyPr wrap="square" rtlCol="0">
            <a:spAutoFit/>
          </a:bodyPr>
          <a:lstStyle/>
          <a:p>
            <a:endParaRPr lang="da-DK" dirty="0"/>
          </a:p>
        </p:txBody>
      </p:sp>
      <p:pic>
        <p:nvPicPr>
          <p:cNvPr id="4" name="Billede 3" descr="logo.jpg"/>
          <p:cNvPicPr>
            <a:picLocks noChangeAspect="1"/>
          </p:cNvPicPr>
          <p:nvPr/>
        </p:nvPicPr>
        <p:blipFill>
          <a:blip r:embed="rId2" cstate="print"/>
          <a:stretch>
            <a:fillRect/>
          </a:stretch>
        </p:blipFill>
        <p:spPr>
          <a:xfrm>
            <a:off x="785786" y="6143644"/>
            <a:ext cx="571504" cy="524914"/>
          </a:xfrm>
          <a:prstGeom prst="rect">
            <a:avLst/>
          </a:prstGeom>
        </p:spPr>
      </p:pic>
      <p:sp>
        <p:nvSpPr>
          <p:cNvPr id="6" name="Tekstboks 5"/>
          <p:cNvSpPr txBox="1"/>
          <p:nvPr/>
        </p:nvSpPr>
        <p:spPr>
          <a:xfrm>
            <a:off x="357158" y="357166"/>
            <a:ext cx="8429684" cy="5016758"/>
          </a:xfrm>
          <a:prstGeom prst="rect">
            <a:avLst/>
          </a:prstGeom>
          <a:noFill/>
        </p:spPr>
        <p:txBody>
          <a:bodyPr wrap="square" rtlCol="0">
            <a:spAutoFit/>
          </a:bodyPr>
          <a:lstStyle/>
          <a:p>
            <a:r>
              <a:rPr lang="da-DK" sz="3200" dirty="0" smtClean="0">
                <a:latin typeface="Arial"/>
                <a:cs typeface="Arial"/>
              </a:rPr>
              <a:t>١	</a:t>
            </a:r>
            <a:r>
              <a:rPr lang="da-DK" sz="3200" dirty="0" err="1" smtClean="0">
                <a:latin typeface="Arial"/>
                <a:cs typeface="Arial"/>
              </a:rPr>
              <a:t>Wahid</a:t>
            </a:r>
            <a:r>
              <a:rPr lang="da-DK" sz="3200" dirty="0" smtClean="0">
                <a:latin typeface="Arial"/>
                <a:cs typeface="Arial"/>
              </a:rPr>
              <a:t>	1		</a:t>
            </a:r>
          </a:p>
          <a:p>
            <a:r>
              <a:rPr lang="da-DK" sz="3200" dirty="0" smtClean="0">
                <a:latin typeface="Arial"/>
                <a:cs typeface="Arial"/>
              </a:rPr>
              <a:t>٢	</a:t>
            </a:r>
            <a:r>
              <a:rPr lang="da-DK" sz="3200" dirty="0" err="1" smtClean="0">
                <a:latin typeface="Arial"/>
                <a:cs typeface="Arial"/>
              </a:rPr>
              <a:t>Itnen</a:t>
            </a:r>
            <a:r>
              <a:rPr lang="da-DK" sz="3200" dirty="0" smtClean="0">
                <a:latin typeface="Arial"/>
                <a:cs typeface="Arial"/>
              </a:rPr>
              <a:t>		2		٢٠	</a:t>
            </a:r>
            <a:r>
              <a:rPr lang="da-DK" sz="3200" dirty="0" err="1" smtClean="0">
                <a:latin typeface="Arial"/>
                <a:cs typeface="Arial"/>
              </a:rPr>
              <a:t>isrin</a:t>
            </a:r>
            <a:r>
              <a:rPr lang="da-DK" sz="3200" dirty="0" smtClean="0">
                <a:latin typeface="Arial"/>
                <a:cs typeface="Arial"/>
              </a:rPr>
              <a:t>		20</a:t>
            </a:r>
          </a:p>
          <a:p>
            <a:r>
              <a:rPr lang="da-DK" sz="3200" dirty="0" smtClean="0">
                <a:latin typeface="Arial"/>
                <a:cs typeface="Arial"/>
              </a:rPr>
              <a:t>٣	</a:t>
            </a:r>
            <a:r>
              <a:rPr lang="da-DK" sz="3200" dirty="0" err="1" smtClean="0">
                <a:latin typeface="Arial"/>
                <a:cs typeface="Arial"/>
              </a:rPr>
              <a:t>Talat</a:t>
            </a:r>
            <a:r>
              <a:rPr lang="da-DK" sz="3200" dirty="0" smtClean="0">
                <a:latin typeface="Arial"/>
                <a:cs typeface="Arial"/>
              </a:rPr>
              <a:t>		3		٣٠	</a:t>
            </a:r>
            <a:r>
              <a:rPr lang="da-DK" sz="3200" dirty="0" err="1" smtClean="0">
                <a:latin typeface="Arial"/>
                <a:cs typeface="Arial"/>
              </a:rPr>
              <a:t>talatin</a:t>
            </a:r>
            <a:r>
              <a:rPr lang="da-DK" sz="3200" dirty="0" smtClean="0">
                <a:latin typeface="Arial"/>
                <a:cs typeface="Arial"/>
              </a:rPr>
              <a:t>	30</a:t>
            </a:r>
          </a:p>
          <a:p>
            <a:r>
              <a:rPr lang="da-DK" sz="3200" dirty="0" smtClean="0">
                <a:latin typeface="Arial"/>
                <a:cs typeface="Arial"/>
              </a:rPr>
              <a:t>٤	</a:t>
            </a:r>
            <a:r>
              <a:rPr lang="da-DK" sz="3200" dirty="0" err="1" smtClean="0">
                <a:latin typeface="Arial"/>
                <a:cs typeface="Arial"/>
              </a:rPr>
              <a:t>Arbaa</a:t>
            </a:r>
            <a:r>
              <a:rPr lang="da-DK" sz="3200" dirty="0" smtClean="0">
                <a:latin typeface="Arial"/>
                <a:cs typeface="Arial"/>
              </a:rPr>
              <a:t>	4		٤٠	</a:t>
            </a:r>
            <a:r>
              <a:rPr lang="da-DK" sz="3200" dirty="0" err="1" smtClean="0">
                <a:latin typeface="Arial"/>
                <a:cs typeface="Arial"/>
              </a:rPr>
              <a:t>arbiin</a:t>
            </a:r>
            <a:r>
              <a:rPr lang="da-DK" sz="3200" dirty="0" smtClean="0">
                <a:latin typeface="Arial"/>
                <a:cs typeface="Arial"/>
              </a:rPr>
              <a:t>	40</a:t>
            </a:r>
          </a:p>
          <a:p>
            <a:r>
              <a:rPr lang="da-DK" sz="3200" dirty="0" smtClean="0">
                <a:latin typeface="Arial"/>
                <a:cs typeface="Arial"/>
              </a:rPr>
              <a:t>٥	</a:t>
            </a:r>
            <a:r>
              <a:rPr lang="da-DK" sz="3200" dirty="0" err="1" smtClean="0">
                <a:latin typeface="Arial"/>
                <a:cs typeface="Arial"/>
              </a:rPr>
              <a:t>Hamas</a:t>
            </a:r>
            <a:r>
              <a:rPr lang="da-DK" sz="3200" dirty="0" smtClean="0">
                <a:latin typeface="Arial"/>
                <a:cs typeface="Arial"/>
              </a:rPr>
              <a:t>	5		٥٠	</a:t>
            </a:r>
            <a:r>
              <a:rPr lang="da-DK" sz="3200" dirty="0" err="1" smtClean="0">
                <a:latin typeface="Arial"/>
                <a:cs typeface="Arial"/>
              </a:rPr>
              <a:t>hamsin</a:t>
            </a:r>
            <a:r>
              <a:rPr lang="da-DK" sz="3200" dirty="0" smtClean="0">
                <a:latin typeface="Arial"/>
                <a:cs typeface="Arial"/>
              </a:rPr>
              <a:t>	50</a:t>
            </a:r>
          </a:p>
          <a:p>
            <a:r>
              <a:rPr lang="da-DK" sz="3200" dirty="0" smtClean="0">
                <a:latin typeface="Arial"/>
                <a:cs typeface="Arial"/>
              </a:rPr>
              <a:t>٦	</a:t>
            </a:r>
            <a:r>
              <a:rPr lang="da-DK" sz="3200" dirty="0" err="1" smtClean="0">
                <a:latin typeface="Arial"/>
                <a:cs typeface="Arial"/>
              </a:rPr>
              <a:t>Sitt</a:t>
            </a:r>
            <a:r>
              <a:rPr lang="da-DK" sz="3200" dirty="0" smtClean="0">
                <a:latin typeface="Arial"/>
                <a:cs typeface="Arial"/>
              </a:rPr>
              <a:t>		6		٦٠	</a:t>
            </a:r>
            <a:r>
              <a:rPr lang="da-DK" sz="3200" dirty="0" err="1" smtClean="0">
                <a:latin typeface="Arial"/>
                <a:cs typeface="Arial"/>
              </a:rPr>
              <a:t>sittin</a:t>
            </a:r>
            <a:r>
              <a:rPr lang="da-DK" sz="3200" dirty="0" smtClean="0">
                <a:latin typeface="Arial"/>
                <a:cs typeface="Arial"/>
              </a:rPr>
              <a:t>		60</a:t>
            </a:r>
          </a:p>
          <a:p>
            <a:r>
              <a:rPr lang="da-DK" sz="3200" dirty="0" smtClean="0">
                <a:latin typeface="Arial"/>
                <a:cs typeface="Arial"/>
              </a:rPr>
              <a:t>٧	</a:t>
            </a:r>
            <a:r>
              <a:rPr lang="da-DK" sz="3200" dirty="0" err="1" smtClean="0">
                <a:latin typeface="Arial"/>
                <a:cs typeface="Arial"/>
              </a:rPr>
              <a:t>Sabaa</a:t>
            </a:r>
            <a:r>
              <a:rPr lang="da-DK" sz="3200" dirty="0" smtClean="0">
                <a:latin typeface="Arial"/>
                <a:cs typeface="Arial"/>
              </a:rPr>
              <a:t>	7		٧٠	</a:t>
            </a:r>
            <a:r>
              <a:rPr lang="da-DK" sz="3200" dirty="0" err="1" smtClean="0">
                <a:latin typeface="Arial"/>
                <a:cs typeface="Arial"/>
              </a:rPr>
              <a:t>sabin</a:t>
            </a:r>
            <a:r>
              <a:rPr lang="da-DK" sz="3200" dirty="0" smtClean="0">
                <a:latin typeface="Arial"/>
                <a:cs typeface="Arial"/>
              </a:rPr>
              <a:t>	70</a:t>
            </a:r>
          </a:p>
          <a:p>
            <a:r>
              <a:rPr lang="da-DK" sz="3200" dirty="0" smtClean="0">
                <a:latin typeface="Arial"/>
                <a:cs typeface="Arial"/>
              </a:rPr>
              <a:t>٨	</a:t>
            </a:r>
            <a:r>
              <a:rPr lang="da-DK" sz="3200" dirty="0" err="1" smtClean="0">
                <a:latin typeface="Arial"/>
                <a:cs typeface="Arial"/>
              </a:rPr>
              <a:t>Taman</a:t>
            </a:r>
            <a:r>
              <a:rPr lang="da-DK" sz="3200" dirty="0" smtClean="0">
                <a:latin typeface="Arial"/>
                <a:cs typeface="Arial"/>
              </a:rPr>
              <a:t>	8		٨٠	</a:t>
            </a:r>
            <a:r>
              <a:rPr lang="da-DK" sz="3200" dirty="0" err="1" smtClean="0">
                <a:latin typeface="Arial"/>
                <a:cs typeface="Arial"/>
              </a:rPr>
              <a:t>tamanin</a:t>
            </a:r>
            <a:r>
              <a:rPr lang="da-DK" sz="3200" dirty="0" smtClean="0">
                <a:latin typeface="Arial"/>
                <a:cs typeface="Arial"/>
              </a:rPr>
              <a:t>	80</a:t>
            </a:r>
          </a:p>
          <a:p>
            <a:r>
              <a:rPr lang="da-DK" sz="3200" dirty="0" smtClean="0">
                <a:latin typeface="Arial"/>
                <a:cs typeface="Arial"/>
              </a:rPr>
              <a:t>٩	</a:t>
            </a:r>
            <a:r>
              <a:rPr lang="da-DK" sz="3200" dirty="0" err="1" smtClean="0">
                <a:latin typeface="Arial"/>
                <a:cs typeface="Arial"/>
              </a:rPr>
              <a:t>Tisaa</a:t>
            </a:r>
            <a:r>
              <a:rPr lang="da-DK" sz="3200" dirty="0" smtClean="0">
                <a:latin typeface="Arial"/>
                <a:cs typeface="Arial"/>
              </a:rPr>
              <a:t>	9		٩٠	</a:t>
            </a:r>
            <a:r>
              <a:rPr lang="da-DK" sz="3200" dirty="0" err="1" smtClean="0">
                <a:latin typeface="Arial"/>
                <a:cs typeface="Arial"/>
              </a:rPr>
              <a:t>tisin</a:t>
            </a:r>
            <a:r>
              <a:rPr lang="da-DK" sz="3200" dirty="0" smtClean="0">
                <a:latin typeface="Arial"/>
                <a:cs typeface="Arial"/>
              </a:rPr>
              <a:t>		</a:t>
            </a:r>
          </a:p>
          <a:p>
            <a:r>
              <a:rPr lang="da-DK" sz="3200" dirty="0" smtClean="0">
                <a:latin typeface="Arial"/>
                <a:cs typeface="Arial"/>
              </a:rPr>
              <a:t>١٠	</a:t>
            </a:r>
            <a:r>
              <a:rPr lang="da-DK" sz="3200" dirty="0" err="1" smtClean="0">
                <a:latin typeface="Arial"/>
                <a:cs typeface="Arial"/>
              </a:rPr>
              <a:t>Aasara</a:t>
            </a:r>
            <a:r>
              <a:rPr lang="da-DK" sz="3200" dirty="0" smtClean="0">
                <a:latin typeface="Arial"/>
                <a:cs typeface="Arial"/>
              </a:rPr>
              <a:t>	10		١٠٠	</a:t>
            </a:r>
            <a:r>
              <a:rPr lang="da-DK" sz="3200" dirty="0" err="1" smtClean="0">
                <a:latin typeface="Arial"/>
                <a:cs typeface="Arial"/>
              </a:rPr>
              <a:t>miyya</a:t>
            </a:r>
            <a:r>
              <a:rPr lang="da-DK" sz="3200" dirty="0" smtClean="0">
                <a:latin typeface="Arial"/>
                <a:cs typeface="Arial"/>
              </a:rPr>
              <a:t> mit	100</a:t>
            </a:r>
            <a:endParaRPr lang="da-DK"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el 2"/>
          <p:cNvSpPr>
            <a:spLocks noGrp="1"/>
          </p:cNvSpPr>
          <p:nvPr>
            <p:ph type="subTitle" idx="1"/>
          </p:nvPr>
        </p:nvSpPr>
        <p:spPr/>
        <p:txBody>
          <a:bodyPr/>
          <a:lstStyle/>
          <a:p>
            <a:endParaRPr lang="da-DK"/>
          </a:p>
        </p:txBody>
      </p:sp>
      <p:sp>
        <p:nvSpPr>
          <p:cNvPr id="5" name="Tekstboks 4"/>
          <p:cNvSpPr txBox="1"/>
          <p:nvPr/>
        </p:nvSpPr>
        <p:spPr>
          <a:xfrm>
            <a:off x="500034" y="571480"/>
            <a:ext cx="8143932" cy="369332"/>
          </a:xfrm>
          <a:prstGeom prst="rect">
            <a:avLst/>
          </a:prstGeom>
          <a:noFill/>
        </p:spPr>
        <p:txBody>
          <a:bodyPr wrap="square" rtlCol="0">
            <a:spAutoFit/>
          </a:bodyPr>
          <a:lstStyle/>
          <a:p>
            <a:endParaRPr lang="da-DK" dirty="0"/>
          </a:p>
        </p:txBody>
      </p:sp>
      <p:pic>
        <p:nvPicPr>
          <p:cNvPr id="4" name="Billede 3" descr="logo.jpg"/>
          <p:cNvPicPr>
            <a:picLocks noChangeAspect="1"/>
          </p:cNvPicPr>
          <p:nvPr/>
        </p:nvPicPr>
        <p:blipFill>
          <a:blip r:embed="rId2" cstate="print"/>
          <a:stretch>
            <a:fillRect/>
          </a:stretch>
        </p:blipFill>
        <p:spPr>
          <a:xfrm>
            <a:off x="785786" y="6143644"/>
            <a:ext cx="571504" cy="524914"/>
          </a:xfrm>
          <a:prstGeom prst="rect">
            <a:avLst/>
          </a:prstGeom>
        </p:spPr>
      </p:pic>
      <p:sp>
        <p:nvSpPr>
          <p:cNvPr id="8" name="Tekstboks 7"/>
          <p:cNvSpPr txBox="1"/>
          <p:nvPr/>
        </p:nvSpPr>
        <p:spPr>
          <a:xfrm>
            <a:off x="642910" y="500042"/>
            <a:ext cx="7858180" cy="4524315"/>
          </a:xfrm>
          <a:prstGeom prst="rect">
            <a:avLst/>
          </a:prstGeom>
          <a:noFill/>
        </p:spPr>
        <p:txBody>
          <a:bodyPr wrap="square" rtlCol="0">
            <a:spAutoFit/>
          </a:bodyPr>
          <a:lstStyle/>
          <a:p>
            <a:r>
              <a:rPr lang="da-DK" dirty="0" smtClean="0"/>
              <a:t>		</a:t>
            </a:r>
            <a:r>
              <a:rPr lang="da-DK" sz="2400" dirty="0" smtClean="0"/>
              <a:t>Ental				Flertal</a:t>
            </a:r>
          </a:p>
          <a:p>
            <a:endParaRPr lang="da-DK" sz="2400" dirty="0" smtClean="0"/>
          </a:p>
          <a:p>
            <a:endParaRPr lang="da-DK" sz="2400" dirty="0" smtClean="0"/>
          </a:p>
          <a:p>
            <a:r>
              <a:rPr lang="da-DK" sz="2400" dirty="0" smtClean="0"/>
              <a:t>		</a:t>
            </a:r>
            <a:r>
              <a:rPr lang="da-DK" sz="2400" dirty="0" err="1" smtClean="0"/>
              <a:t>huwwa</a:t>
            </a:r>
            <a:r>
              <a:rPr lang="da-DK" sz="2400" dirty="0" smtClean="0"/>
              <a:t>	’han’	</a:t>
            </a:r>
          </a:p>
          <a:p>
            <a:r>
              <a:rPr lang="da-DK" sz="2400" dirty="0" smtClean="0"/>
              <a:t>3. pers.				’den’, ’det’	</a:t>
            </a:r>
            <a:r>
              <a:rPr lang="da-DK" sz="2400" dirty="0" err="1" smtClean="0"/>
              <a:t>Humma</a:t>
            </a:r>
            <a:r>
              <a:rPr lang="da-DK" sz="2400" dirty="0" smtClean="0"/>
              <a:t>	’de’	</a:t>
            </a:r>
          </a:p>
          <a:p>
            <a:r>
              <a:rPr lang="da-DK" sz="2400" dirty="0" smtClean="0"/>
              <a:t>		</a:t>
            </a:r>
            <a:r>
              <a:rPr lang="da-DK" sz="2400" dirty="0" err="1" smtClean="0"/>
              <a:t>hiyya</a:t>
            </a:r>
            <a:r>
              <a:rPr lang="da-DK" sz="2400" dirty="0" smtClean="0"/>
              <a:t> 	’hun</a:t>
            </a:r>
          </a:p>
          <a:p>
            <a:endParaRPr lang="da-DK" sz="2400" dirty="0" smtClean="0"/>
          </a:p>
          <a:p>
            <a:r>
              <a:rPr lang="da-DK" sz="2400" dirty="0" smtClean="0"/>
              <a:t>		</a:t>
            </a:r>
            <a:r>
              <a:rPr lang="da-DK" sz="2400" dirty="0" err="1" smtClean="0"/>
              <a:t>inta</a:t>
            </a:r>
            <a:r>
              <a:rPr lang="da-DK" sz="2400" dirty="0" smtClean="0"/>
              <a:t>	’du’   (hank.)</a:t>
            </a:r>
          </a:p>
          <a:p>
            <a:r>
              <a:rPr lang="da-DK" sz="2400" dirty="0" smtClean="0"/>
              <a:t>2. pers.						</a:t>
            </a:r>
            <a:r>
              <a:rPr lang="da-DK" sz="2400" dirty="0" err="1" smtClean="0"/>
              <a:t>Intu</a:t>
            </a:r>
            <a:r>
              <a:rPr lang="da-DK" sz="2400" dirty="0" smtClean="0"/>
              <a:t>	’I’</a:t>
            </a:r>
          </a:p>
          <a:p>
            <a:r>
              <a:rPr lang="da-DK" sz="2400" dirty="0" smtClean="0"/>
              <a:t>		</a:t>
            </a:r>
            <a:r>
              <a:rPr lang="da-DK" sz="2400" dirty="0" err="1" smtClean="0"/>
              <a:t>inti</a:t>
            </a:r>
            <a:r>
              <a:rPr lang="da-DK" sz="2400" dirty="0" smtClean="0"/>
              <a:t>	’du’   (</a:t>
            </a:r>
            <a:r>
              <a:rPr lang="da-DK" sz="2400" dirty="0" err="1" smtClean="0"/>
              <a:t>hunk</a:t>
            </a:r>
            <a:r>
              <a:rPr lang="da-DK" sz="2400" dirty="0" smtClean="0"/>
              <a:t>.)</a:t>
            </a:r>
          </a:p>
          <a:p>
            <a:endParaRPr lang="da-DK" sz="2400" dirty="0" smtClean="0"/>
          </a:p>
          <a:p>
            <a:r>
              <a:rPr lang="da-DK" sz="2400" dirty="0" smtClean="0"/>
              <a:t>1. pers.		</a:t>
            </a:r>
            <a:r>
              <a:rPr lang="da-DK" sz="2400" dirty="0" err="1" smtClean="0"/>
              <a:t>anna</a:t>
            </a:r>
            <a:r>
              <a:rPr lang="da-DK" sz="2400" dirty="0" smtClean="0"/>
              <a:t>	’jeg’			</a:t>
            </a:r>
            <a:r>
              <a:rPr lang="da-DK" sz="2400" dirty="0" err="1" smtClean="0"/>
              <a:t>ihna</a:t>
            </a:r>
            <a:r>
              <a:rPr lang="da-DK" sz="2400" dirty="0" smtClean="0"/>
              <a:t> 	’vi’</a:t>
            </a:r>
            <a:endParaRPr lang="da-DK"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461</TotalTime>
  <Words>406</Words>
  <Application>Microsoft Office PowerPoint</Application>
  <PresentationFormat>Skærmshow (4:3)</PresentationFormat>
  <Paragraphs>165</Paragraphs>
  <Slides>12</Slides>
  <Notes>0</Notes>
  <HiddenSlides>0</HiddenSlides>
  <MMClips>1</MMClips>
  <ScaleCrop>false</ScaleCrop>
  <HeadingPairs>
    <vt:vector size="4" baseType="variant">
      <vt:variant>
        <vt:lpstr>Tema</vt:lpstr>
      </vt:variant>
      <vt:variant>
        <vt:i4>1</vt:i4>
      </vt:variant>
      <vt:variant>
        <vt:lpstr>Diastitler</vt:lpstr>
      </vt:variant>
      <vt:variant>
        <vt:i4>12</vt:i4>
      </vt:variant>
    </vt:vector>
  </HeadingPairs>
  <TitlesOfParts>
    <vt:vector size="13" baseType="lpstr">
      <vt:lpstr>Median</vt:lpstr>
      <vt:lpstr>Dias nummer 1</vt:lpstr>
      <vt:lpstr>Dias nummer 2</vt:lpstr>
      <vt:lpstr>Dias nummer 3</vt:lpstr>
      <vt:lpstr>Dias nummer 4</vt:lpstr>
      <vt:lpstr>Dias nummer 5</vt:lpstr>
      <vt:lpstr>Dias nummer 6</vt:lpstr>
      <vt:lpstr>Dias nummer 7</vt:lpstr>
      <vt:lpstr>Dias nummer 8</vt:lpstr>
      <vt:lpstr>Dias nummer 9</vt:lpstr>
      <vt:lpstr>Dias nummer 10</vt:lpstr>
      <vt:lpstr>Dias nummer 11</vt:lpstr>
      <vt:lpstr>Dias nummer 12</vt:lpstr>
    </vt:vector>
  </TitlesOfParts>
  <Company>Maktaba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Dan Ackermann</dc:creator>
  <cp:lastModifiedBy>Dan Ackermann</cp:lastModifiedBy>
  <cp:revision>51</cp:revision>
  <dcterms:created xsi:type="dcterms:W3CDTF">2009-09-23T08:09:49Z</dcterms:created>
  <dcterms:modified xsi:type="dcterms:W3CDTF">2009-09-24T17:51:27Z</dcterms:modified>
</cp:coreProperties>
</file>